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8" r:id="rId2"/>
    <p:sldId id="256" r:id="rId3"/>
    <p:sldId id="257" r:id="rId4"/>
    <p:sldId id="261" r:id="rId5"/>
    <p:sldId id="263" r:id="rId6"/>
    <p:sldId id="262" r:id="rId7"/>
    <p:sldId id="260" r:id="rId8"/>
    <p:sldId id="266" r:id="rId9"/>
    <p:sldId id="264" r:id="rId10"/>
    <p:sldId id="271" r:id="rId11"/>
    <p:sldId id="265" r:id="rId12"/>
    <p:sldId id="259" r:id="rId13"/>
    <p:sldId id="267" r:id="rId14"/>
    <p:sldId id="269" r:id="rId15"/>
    <p:sldId id="268" r:id="rId16"/>
    <p:sldId id="270" r:id="rId17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686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7DF6C-93E3-443D-A63A-DE613649F450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C5E65-75E8-42D2-8431-6F28A13C8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15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C5E65-75E8-42D2-8431-6F28A13C83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65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45EC2F-1C92-47D8-BEF2-3BCC8A153068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6B7346-7B6A-459C-B516-6BA9B4205B7C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5575" y="3850038"/>
            <a:ext cx="5084333" cy="727666"/>
            <a:chOff x="1172584" y="1381459"/>
            <a:chExt cx="6779110" cy="545749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938719" cy="5366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5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405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7506" y="1850318"/>
            <a:ext cx="5082989" cy="2309311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023817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EC2F-1C92-47D8-BEF2-3BCC8A153068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7346-7B6A-459C-B516-6BA9B4205B7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79438" y="1856289"/>
            <a:ext cx="5084333" cy="727666"/>
            <a:chOff x="1172584" y="1381459"/>
            <a:chExt cx="6779110" cy="545749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938719" cy="5366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5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405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74921" y="745866"/>
            <a:ext cx="1258645" cy="742235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6368" y="1133141"/>
            <a:ext cx="4130938" cy="66984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EC2F-1C92-47D8-BEF2-3BCC8A153068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7346-7B6A-459C-B516-6BA9B4205B7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1333410" y="4098862"/>
            <a:ext cx="7306873" cy="715581"/>
            <a:chOff x="1815339" y="1366071"/>
            <a:chExt cx="5480154" cy="954108"/>
          </a:xfrm>
        </p:grpSpPr>
        <p:sp>
          <p:nvSpPr>
            <p:cNvPr id="12" name="TextBox 11"/>
            <p:cNvSpPr txBox="1"/>
            <p:nvPr/>
          </p:nvSpPr>
          <p:spPr>
            <a:xfrm>
              <a:off x="4321641" y="1366071"/>
              <a:ext cx="528029" cy="954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5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405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EC2F-1C92-47D8-BEF2-3BCC8A153068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7346-7B6A-459C-B516-6BA9B4205B7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79438" y="1856289"/>
            <a:ext cx="5084333" cy="727666"/>
            <a:chOff x="1172584" y="1381459"/>
            <a:chExt cx="6779110" cy="545749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938719" cy="5366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5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405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879438" y="3850107"/>
            <a:ext cx="5084333" cy="730056"/>
            <a:chOff x="1172584" y="1381459"/>
            <a:chExt cx="6779110" cy="547541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938719" cy="5366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5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405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32" y="1606478"/>
            <a:ext cx="5816035" cy="2547621"/>
          </a:xfrm>
        </p:spPr>
        <p:txBody>
          <a:bodyPr anchor="b"/>
          <a:lstStyle>
            <a:lvl1pPr algn="ctr">
              <a:defRPr sz="405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438" y="5023090"/>
            <a:ext cx="5801060" cy="2000249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EC2F-1C92-47D8-BEF2-3BCC8A153068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7346-7B6A-459C-B516-6BA9B4205B7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EC2F-1C92-47D8-BEF2-3BCC8A153068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7346-7B6A-459C-B516-6BA9B4205B7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79438" y="1856289"/>
            <a:ext cx="5084333" cy="727666"/>
            <a:chOff x="1172584" y="1381459"/>
            <a:chExt cx="6779110" cy="545749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938719" cy="5366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5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405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14350" y="2987040"/>
            <a:ext cx="2852928" cy="51694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3483863" y="2987040"/>
            <a:ext cx="2852928" cy="51694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8670" y="2987040"/>
            <a:ext cx="2581835" cy="877824"/>
          </a:xfrm>
        </p:spPr>
        <p:txBody>
          <a:bodyPr anchor="b"/>
          <a:lstStyle>
            <a:lvl1pPr marL="0" indent="0" algn="ctr">
              <a:buNone/>
              <a:defRPr sz="18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366" y="3930127"/>
            <a:ext cx="2852928" cy="423062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51730" y="2987040"/>
            <a:ext cx="2585466" cy="877824"/>
          </a:xfrm>
        </p:spPr>
        <p:txBody>
          <a:bodyPr anchor="b"/>
          <a:lstStyle>
            <a:lvl1pPr marL="0" indent="0" algn="ctr">
              <a:buNone/>
              <a:defRPr sz="18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925824"/>
            <a:ext cx="2849796" cy="423062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EC2F-1C92-47D8-BEF2-3BCC8A153068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7346-7B6A-459C-B516-6BA9B4205B7C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879438" y="1856289"/>
            <a:ext cx="5084333" cy="727666"/>
            <a:chOff x="1172584" y="1381459"/>
            <a:chExt cx="6779110" cy="545749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938719" cy="5366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5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405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EC2F-1C92-47D8-BEF2-3BCC8A153068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7346-7B6A-459C-B516-6BA9B4205B7C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879438" y="1856289"/>
            <a:ext cx="5084333" cy="727666"/>
            <a:chOff x="1172584" y="1381459"/>
            <a:chExt cx="6779110" cy="545749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938719" cy="5366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5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405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EC2F-1C92-47D8-BEF2-3BCC8A153068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7346-7B6A-459C-B516-6BA9B4205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5936" y="2237596"/>
            <a:ext cx="2566862" cy="2515895"/>
          </a:xfrm>
        </p:spPr>
        <p:txBody>
          <a:bodyPr anchor="b"/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03" y="745866"/>
            <a:ext cx="3087500" cy="7422353"/>
          </a:xfrm>
        </p:spPr>
        <p:txBody>
          <a:bodyPr anchor="ctr"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5936" y="4805085"/>
            <a:ext cx="2558794" cy="335638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EC2F-1C92-47D8-BEF2-3BCC8A153068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7346-7B6A-459C-B516-6BA9B4205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00" y="6225094"/>
            <a:ext cx="5825266" cy="859639"/>
          </a:xfrm>
        </p:spPr>
        <p:txBody>
          <a:bodyPr anchor="b"/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1637844" y="889287"/>
            <a:ext cx="3579117" cy="4797355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6367" y="7099075"/>
            <a:ext cx="5817198" cy="1073151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EC2F-1C92-47D8-BEF2-3BCC8A153068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B7346-7B6A-459C-B516-6BA9B4205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6370" y="760209"/>
            <a:ext cx="5817197" cy="1405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437" y="2997799"/>
            <a:ext cx="5809129" cy="517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0284" y="821525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6F45EC2F-1C92-47D8-BEF2-3BCC8A153068}" type="datetimeFigureOut">
              <a:rPr lang="en-US" smtClean="0"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215258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79448" y="821525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D06B7346-7B6A-459C-B516-6BA9B4205B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405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6858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82930" indent="-274320" algn="l" defTabSz="6858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16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57250" indent="-274320" algn="l" defTabSz="6858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31570" indent="-240030" algn="l" defTabSz="6858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371600" indent="-240030" algn="l" defTabSz="6858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11630" indent="-205740" algn="l" defTabSz="685800" rtl="0" eaLnBrk="1" latinLnBrk="0" hangingPunct="1">
        <a:spcBef>
          <a:spcPts val="300"/>
        </a:spcBef>
        <a:buClr>
          <a:schemeClr val="accent1"/>
        </a:buClr>
        <a:buFont typeface="Wingdings" pitchFamily="2" charset="2"/>
        <a:buChar char="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indent="-205740" algn="l" defTabSz="685800" rtl="0" eaLnBrk="1" latinLnBrk="0" hangingPunct="1">
        <a:spcBef>
          <a:spcPts val="300"/>
        </a:spcBef>
        <a:buClr>
          <a:schemeClr val="accent1"/>
        </a:buClr>
        <a:buFont typeface="Wingdings" pitchFamily="2" charset="2"/>
        <a:buChar char="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091690" indent="-205740" algn="l" defTabSz="685800" rtl="0" eaLnBrk="1" latinLnBrk="0" hangingPunct="1">
        <a:spcBef>
          <a:spcPts val="300"/>
        </a:spcBef>
        <a:buClr>
          <a:schemeClr val="accent1"/>
        </a:buClr>
        <a:buFont typeface="Wingdings" pitchFamily="2" charset="2"/>
        <a:buChar char="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205740" algn="l" defTabSz="685800" rtl="0" eaLnBrk="1" latinLnBrk="0" hangingPunct="1">
        <a:spcBef>
          <a:spcPts val="300"/>
        </a:spcBef>
        <a:buClr>
          <a:schemeClr val="accent1"/>
        </a:buClr>
        <a:buFont typeface="Wingdings" pitchFamily="2" charset="2"/>
        <a:buChar char="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1" y="1481868"/>
            <a:ext cx="6635089" cy="769799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894" y="76200"/>
            <a:ext cx="6826624" cy="1405668"/>
          </a:xfrm>
        </p:spPr>
        <p:txBody>
          <a:bodyPr/>
          <a:lstStyle/>
          <a:p>
            <a:r>
              <a:rPr lang="en-US" sz="3400" dirty="0" smtClean="0"/>
              <a:t>Look at the picture below. What details stand out to you? What do you think is going on? 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07107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6858000" cy="795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4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554" y="1447800"/>
            <a:ext cx="6890554" cy="621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8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cmuseumofhistory.org/portals/7/images/Online%20workshops/AI/klancartoon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914400"/>
            <a:ext cx="6836229" cy="717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91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443" y="1097695"/>
            <a:ext cx="5081113" cy="694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0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304800"/>
            <a:ext cx="5810250" cy="868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Oh have you seen the bedsheet boys</a:t>
            </a:r>
          </a:p>
          <a:p>
            <a:pPr marL="0" indent="0">
              <a:buNone/>
            </a:pPr>
            <a:r>
              <a:rPr lang="en-US" dirty="0"/>
              <a:t>The terrors of the night</a:t>
            </a:r>
          </a:p>
          <a:p>
            <a:pPr marL="0" indent="0">
              <a:buNone/>
            </a:pPr>
            <a:r>
              <a:rPr lang="en-US" dirty="0"/>
              <a:t>They rallied here at Maxton</a:t>
            </a:r>
          </a:p>
          <a:p>
            <a:pPr marL="0" indent="0">
              <a:buNone/>
            </a:pPr>
            <a:r>
              <a:rPr lang="en-US" dirty="0"/>
              <a:t>Just </a:t>
            </a:r>
            <a:r>
              <a:rPr lang="en-US" dirty="0" err="1"/>
              <a:t>honin</a:t>
            </a:r>
            <a:r>
              <a:rPr lang="en-US" dirty="0"/>
              <a:t>ʹ for a fight.</a:t>
            </a:r>
          </a:p>
          <a:p>
            <a:pPr marL="0" indent="0">
              <a:buNone/>
            </a:pPr>
            <a:r>
              <a:rPr lang="en-US" dirty="0"/>
              <a:t>Oh, rally round, you Klansmen boys</a:t>
            </a:r>
          </a:p>
          <a:p>
            <a:pPr marL="0" indent="0">
              <a:buNone/>
            </a:pPr>
            <a:r>
              <a:rPr lang="en-US" dirty="0"/>
              <a:t>But do not show your face.</a:t>
            </a:r>
          </a:p>
          <a:p>
            <a:pPr marL="0" indent="0">
              <a:buNone/>
            </a:pPr>
            <a:r>
              <a:rPr lang="en-US" dirty="0" err="1"/>
              <a:t>Weʹll</a:t>
            </a:r>
            <a:r>
              <a:rPr lang="en-US" dirty="0"/>
              <a:t> burn the fiery cross tonight</a:t>
            </a:r>
          </a:p>
          <a:p>
            <a:pPr marL="0" indent="0">
              <a:buNone/>
            </a:pPr>
            <a:r>
              <a:rPr lang="en-US" dirty="0"/>
              <a:t>And save the Nordic race.</a:t>
            </a:r>
          </a:p>
          <a:p>
            <a:pPr marL="308610" lvl="1" indent="0">
              <a:buNone/>
            </a:pPr>
            <a:endParaRPr lang="en-US" dirty="0" smtClean="0"/>
          </a:p>
          <a:p>
            <a:pPr marL="308610" lvl="1" indent="0">
              <a:buNone/>
            </a:pPr>
            <a:r>
              <a:rPr lang="en-US" dirty="0" smtClean="0"/>
              <a:t>CHORUS</a:t>
            </a:r>
            <a:r>
              <a:rPr lang="en-US" dirty="0"/>
              <a:t>:</a:t>
            </a:r>
          </a:p>
          <a:p>
            <a:pPr marL="308610" lvl="1" indent="0">
              <a:buNone/>
            </a:pPr>
            <a:r>
              <a:rPr lang="en-US" dirty="0"/>
              <a:t>Oh the Klan,</a:t>
            </a:r>
          </a:p>
          <a:p>
            <a:pPr marL="308610" lvl="1" indent="0">
              <a:buNone/>
            </a:pPr>
            <a:r>
              <a:rPr lang="en-US" dirty="0"/>
              <a:t>Oh the Klan,</a:t>
            </a:r>
          </a:p>
          <a:p>
            <a:pPr marL="308610" lvl="1" indent="0">
              <a:buNone/>
            </a:pPr>
            <a:r>
              <a:rPr lang="en-US" dirty="0"/>
              <a:t>It calls on </a:t>
            </a:r>
            <a:r>
              <a:rPr lang="en-US" dirty="0" err="1"/>
              <a:t>evʹry</a:t>
            </a:r>
            <a:r>
              <a:rPr lang="en-US" dirty="0"/>
              <a:t> red blood fighting man</a:t>
            </a:r>
          </a:p>
          <a:p>
            <a:pPr marL="308610" lvl="1" indent="0">
              <a:buNone/>
            </a:pPr>
            <a:r>
              <a:rPr lang="en-US" dirty="0"/>
              <a:t>Who is free and white and bigot,</a:t>
            </a:r>
          </a:p>
          <a:p>
            <a:pPr marL="308610" lvl="1" indent="0">
              <a:buNone/>
            </a:pPr>
            <a:r>
              <a:rPr lang="en-US" dirty="0"/>
              <a:t>Gets his courage from a spigot,</a:t>
            </a:r>
          </a:p>
          <a:p>
            <a:pPr marL="308610" lvl="1" indent="0">
              <a:buNone/>
            </a:pPr>
            <a:r>
              <a:rPr lang="en-US" dirty="0"/>
              <a:t>They be needing reinforcements</a:t>
            </a:r>
          </a:p>
          <a:p>
            <a:pPr marL="308610" lvl="1" indent="0">
              <a:buNone/>
            </a:pPr>
            <a:r>
              <a:rPr lang="en-US" dirty="0"/>
              <a:t>For the fight</a:t>
            </a:r>
          </a:p>
          <a:p>
            <a:pPr marL="308610" lvl="1" indent="0">
              <a:buNone/>
            </a:pPr>
            <a:r>
              <a:rPr lang="en-US" dirty="0"/>
              <a:t>The Indians, the Indians,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They </a:t>
            </a:r>
            <a:r>
              <a:rPr lang="en-US" dirty="0"/>
              <a:t>are our natural foe,</a:t>
            </a:r>
          </a:p>
          <a:p>
            <a:pPr marL="0" indent="0">
              <a:buNone/>
            </a:pPr>
            <a:r>
              <a:rPr lang="en-US" dirty="0"/>
              <a:t>They lure our girls with coke and pie</a:t>
            </a:r>
          </a:p>
          <a:p>
            <a:pPr marL="0" indent="0">
              <a:buNone/>
            </a:pPr>
            <a:r>
              <a:rPr lang="en-US" dirty="0"/>
              <a:t>And take them to the show,</a:t>
            </a:r>
          </a:p>
          <a:p>
            <a:pPr marL="0" indent="0">
              <a:buNone/>
            </a:pPr>
            <a:r>
              <a:rPr lang="en-US" dirty="0"/>
              <a:t>They wear blue jeans and leather coats,</a:t>
            </a:r>
          </a:p>
          <a:p>
            <a:pPr marL="0" indent="0">
              <a:buNone/>
            </a:pPr>
            <a:r>
              <a:rPr lang="en-US" dirty="0"/>
              <a:t>But anyone can see,</a:t>
            </a:r>
          </a:p>
          <a:p>
            <a:pPr marL="0" indent="0">
              <a:buNone/>
            </a:pPr>
            <a:r>
              <a:rPr lang="en-US" dirty="0"/>
              <a:t>They are not real Americans</a:t>
            </a:r>
          </a:p>
          <a:p>
            <a:pPr marL="0" indent="0">
              <a:buNone/>
            </a:pPr>
            <a:r>
              <a:rPr lang="en-US" dirty="0"/>
              <a:t>The like of you and me.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5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304800"/>
            <a:ext cx="5810250" cy="868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headlights shone,</a:t>
            </a:r>
          </a:p>
          <a:p>
            <a:pPr marL="0" indent="0">
              <a:buNone/>
            </a:pPr>
            <a:r>
              <a:rPr lang="en-US" dirty="0"/>
              <a:t>the Klansmen stood</a:t>
            </a:r>
          </a:p>
          <a:p>
            <a:pPr marL="0" indent="0">
              <a:buNone/>
            </a:pPr>
            <a:r>
              <a:rPr lang="en-US" dirty="0"/>
              <a:t>In circle brave and fine,</a:t>
            </a:r>
          </a:p>
          <a:p>
            <a:pPr marL="0" indent="0">
              <a:buNone/>
            </a:pPr>
            <a:r>
              <a:rPr lang="en-US" dirty="0"/>
              <a:t>When suddenly a whoop was heard</a:t>
            </a:r>
          </a:p>
          <a:p>
            <a:pPr marL="0" indent="0">
              <a:buNone/>
            </a:pPr>
            <a:r>
              <a:rPr lang="en-US" dirty="0"/>
              <a:t>That curdled every spine,</a:t>
            </a:r>
          </a:p>
          <a:p>
            <a:pPr marL="0" indent="0">
              <a:buNone/>
            </a:pPr>
            <a:r>
              <a:rPr lang="en-US" dirty="0"/>
              <a:t>An Indian youth with steely eyes,</a:t>
            </a:r>
          </a:p>
          <a:p>
            <a:pPr marL="0" indent="0">
              <a:buNone/>
            </a:pPr>
            <a:r>
              <a:rPr lang="en-US" dirty="0"/>
              <a:t>He sauntered in alone,</a:t>
            </a:r>
          </a:p>
          <a:p>
            <a:pPr marL="0" indent="0">
              <a:buNone/>
            </a:pPr>
            <a:r>
              <a:rPr lang="en-US" dirty="0"/>
              <a:t>He calmly drew his </a:t>
            </a:r>
            <a:r>
              <a:rPr lang="en-US" dirty="0" err="1"/>
              <a:t>shootin</a:t>
            </a:r>
            <a:r>
              <a:rPr lang="en-US" dirty="0"/>
              <a:t>ʹ iron</a:t>
            </a:r>
          </a:p>
          <a:p>
            <a:pPr marL="0" indent="0">
              <a:buNone/>
            </a:pPr>
            <a:r>
              <a:rPr lang="en-US" dirty="0"/>
              <a:t>And conked the microphone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308610" lvl="1" indent="0">
              <a:buNone/>
            </a:pPr>
            <a:r>
              <a:rPr lang="en-US" dirty="0"/>
              <a:t>CHORUS:</a:t>
            </a:r>
          </a:p>
          <a:p>
            <a:pPr marL="308610" lvl="1" indent="0">
              <a:buNone/>
            </a:pPr>
            <a:r>
              <a:rPr lang="en-US" dirty="0"/>
              <a:t>Oh the Klan,</a:t>
            </a:r>
          </a:p>
          <a:p>
            <a:pPr marL="308610" lvl="1" indent="0">
              <a:buNone/>
            </a:pPr>
            <a:r>
              <a:rPr lang="en-US" dirty="0"/>
              <a:t>Oh the Klan,</a:t>
            </a:r>
          </a:p>
          <a:p>
            <a:pPr marL="308610" lvl="1" indent="0">
              <a:buNone/>
            </a:pPr>
            <a:r>
              <a:rPr lang="en-US" dirty="0"/>
              <a:t>It calls on </a:t>
            </a:r>
            <a:r>
              <a:rPr lang="en-US" dirty="0" err="1"/>
              <a:t>evʹry</a:t>
            </a:r>
            <a:r>
              <a:rPr lang="en-US" dirty="0"/>
              <a:t> red blood fighting man</a:t>
            </a:r>
          </a:p>
          <a:p>
            <a:pPr marL="308610" lvl="1" indent="0">
              <a:buNone/>
            </a:pPr>
            <a:r>
              <a:rPr lang="en-US" dirty="0"/>
              <a:t>Who is free and white and bigot,</a:t>
            </a:r>
          </a:p>
          <a:p>
            <a:pPr marL="308610" lvl="1" indent="0">
              <a:buNone/>
            </a:pPr>
            <a:r>
              <a:rPr lang="en-US" dirty="0"/>
              <a:t>Gets his courage from a spigot,</a:t>
            </a:r>
          </a:p>
          <a:p>
            <a:pPr marL="308610" lvl="1" indent="0">
              <a:buNone/>
            </a:pPr>
            <a:r>
              <a:rPr lang="en-US" dirty="0"/>
              <a:t>They be needing reinforcements</a:t>
            </a:r>
          </a:p>
          <a:p>
            <a:pPr marL="308610" lvl="1" indent="0">
              <a:buNone/>
            </a:pPr>
            <a:r>
              <a:rPr lang="en-US" dirty="0"/>
              <a:t>For the fight</a:t>
            </a:r>
          </a:p>
          <a:p>
            <a:pPr marL="308610" lvl="1" indent="0">
              <a:buNone/>
            </a:pPr>
            <a:r>
              <a:rPr lang="en-US" dirty="0"/>
              <a:t>The Indians, the Indians,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Another shot, the lights went out,</a:t>
            </a:r>
          </a:p>
          <a:p>
            <a:pPr marL="0" indent="0">
              <a:buNone/>
            </a:pPr>
            <a:r>
              <a:rPr lang="en-US" dirty="0"/>
              <a:t>There was a </a:t>
            </a:r>
            <a:r>
              <a:rPr lang="en-US" dirty="0" err="1"/>
              <a:t>momentʹs</a:t>
            </a:r>
            <a:r>
              <a:rPr lang="en-US" dirty="0"/>
              <a:t> hush,</a:t>
            </a:r>
          </a:p>
          <a:p>
            <a:pPr marL="0" indent="0">
              <a:buNone/>
            </a:pPr>
            <a:r>
              <a:rPr lang="en-US" dirty="0"/>
              <a:t>Then a hundred thousand Lumbee boys</a:t>
            </a:r>
          </a:p>
          <a:p>
            <a:pPr marL="0" indent="0">
              <a:buNone/>
            </a:pPr>
            <a:r>
              <a:rPr lang="en-US" dirty="0"/>
              <a:t>Came screaming from the brush.</a:t>
            </a:r>
          </a:p>
          <a:p>
            <a:pPr marL="0" indent="0">
              <a:buNone/>
            </a:pPr>
            <a:r>
              <a:rPr lang="en-US" dirty="0"/>
              <a:t>Well, maybe not a million quite,</a:t>
            </a:r>
          </a:p>
          <a:p>
            <a:pPr marL="0" indent="0">
              <a:buNone/>
            </a:pPr>
            <a:r>
              <a:rPr lang="en-US" dirty="0"/>
              <a:t>But surely more than four,</a:t>
            </a:r>
          </a:p>
          <a:p>
            <a:pPr marL="0" indent="0">
              <a:buNone/>
            </a:pPr>
            <a:r>
              <a:rPr lang="en-US" dirty="0"/>
              <a:t>And the Klansmen shook from head to foot</a:t>
            </a:r>
          </a:p>
          <a:p>
            <a:pPr marL="0" indent="0">
              <a:buNone/>
            </a:pPr>
            <a:r>
              <a:rPr lang="en-US" dirty="0"/>
              <a:t>And headed for the door.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40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304800"/>
            <a:ext cx="6629400" cy="868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smtClean="0"/>
              <a:t>troopers they </a:t>
            </a:r>
            <a:r>
              <a:rPr lang="en-US" dirty="0"/>
              <a:t>were down the road,</a:t>
            </a:r>
          </a:p>
          <a:p>
            <a:pPr marL="0" indent="0">
              <a:buNone/>
            </a:pPr>
            <a:r>
              <a:rPr lang="en-US" dirty="0"/>
              <a:t>They did not lift a gun.</a:t>
            </a:r>
          </a:p>
          <a:p>
            <a:pPr marL="0" indent="0">
              <a:buNone/>
            </a:pPr>
            <a:r>
              <a:rPr lang="en-US" dirty="0"/>
              <a:t>They heard the noise, they said, ʺThe boys</a:t>
            </a:r>
          </a:p>
          <a:p>
            <a:pPr marL="0" indent="0">
              <a:buNone/>
            </a:pPr>
            <a:r>
              <a:rPr lang="en-US" dirty="0"/>
              <a:t>Are having a little fun.ʺ</a:t>
            </a:r>
          </a:p>
          <a:p>
            <a:pPr marL="0" indent="0">
              <a:buNone/>
            </a:pPr>
            <a:r>
              <a:rPr lang="en-US" dirty="0"/>
              <a:t>But when they saw the nightshirt lads</a:t>
            </a:r>
          </a:p>
          <a:p>
            <a:pPr marL="0" indent="0">
              <a:buNone/>
            </a:pPr>
            <a:r>
              <a:rPr lang="en-US" dirty="0"/>
              <a:t>Trooping down the road,</a:t>
            </a:r>
          </a:p>
          <a:p>
            <a:pPr marL="0" indent="0">
              <a:buNone/>
            </a:pPr>
            <a:r>
              <a:rPr lang="en-US" dirty="0"/>
              <a:t>They knew that something went amiss,</a:t>
            </a:r>
          </a:p>
          <a:p>
            <a:pPr marL="0" indent="0">
              <a:buNone/>
            </a:pPr>
            <a:r>
              <a:rPr lang="en-US" dirty="0"/>
              <a:t>The wrong switch had been </a:t>
            </a:r>
            <a:r>
              <a:rPr lang="en-US" dirty="0" err="1"/>
              <a:t>throwed</a:t>
            </a:r>
            <a:r>
              <a:rPr lang="en-US" dirty="0"/>
              <a:t>.</a:t>
            </a:r>
          </a:p>
          <a:p>
            <a:pPr marL="30861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One </a:t>
            </a:r>
            <a:r>
              <a:rPr lang="en-US" dirty="0"/>
              <a:t>lonely Klansman in the brush</a:t>
            </a:r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smtClean="0"/>
              <a:t>troopers chance </a:t>
            </a:r>
            <a:r>
              <a:rPr lang="en-US" dirty="0"/>
              <a:t>to find</a:t>
            </a:r>
          </a:p>
          <a:p>
            <a:pPr marL="0" indent="0">
              <a:buNone/>
            </a:pPr>
            <a:r>
              <a:rPr lang="en-US" dirty="0"/>
              <a:t>He ran away and left me here behind</a:t>
            </a:r>
          </a:p>
          <a:p>
            <a:pPr marL="0" indent="0">
              <a:buNone/>
            </a:pPr>
            <a:r>
              <a:rPr lang="en-US" dirty="0"/>
              <a:t>He staggered home that greenish morn to greet his loving wife</a:t>
            </a:r>
          </a:p>
          <a:p>
            <a:pPr marL="0" indent="0">
              <a:buNone/>
            </a:pPr>
            <a:r>
              <a:rPr lang="en-US" dirty="0"/>
              <a:t>She beat him with a rolling pin for losing her kitchen knife</a:t>
            </a:r>
            <a:endParaRPr lang="en-US" dirty="0" smtClean="0"/>
          </a:p>
          <a:p>
            <a:pPr marL="308610" lvl="1" indent="0">
              <a:buNone/>
            </a:pPr>
            <a:endParaRPr lang="en-US" dirty="0" smtClean="0"/>
          </a:p>
          <a:p>
            <a:pPr marL="308610" lvl="1" indent="0">
              <a:buNone/>
            </a:pPr>
            <a:r>
              <a:rPr lang="en-US" dirty="0" smtClean="0"/>
              <a:t>CHORUS</a:t>
            </a:r>
            <a:r>
              <a:rPr lang="en-US" dirty="0"/>
              <a:t>:</a:t>
            </a:r>
          </a:p>
          <a:p>
            <a:pPr marL="308610" lvl="1" indent="0">
              <a:buNone/>
            </a:pPr>
            <a:r>
              <a:rPr lang="en-US" dirty="0"/>
              <a:t>Oh the Klan,</a:t>
            </a:r>
          </a:p>
          <a:p>
            <a:pPr marL="308610" lvl="1" indent="0">
              <a:buNone/>
            </a:pPr>
            <a:r>
              <a:rPr lang="en-US" dirty="0"/>
              <a:t>Oh the Klan,</a:t>
            </a:r>
          </a:p>
          <a:p>
            <a:pPr marL="308610" lvl="1" indent="0">
              <a:buNone/>
            </a:pPr>
            <a:r>
              <a:rPr lang="en-US" dirty="0"/>
              <a:t>It calls on </a:t>
            </a:r>
            <a:r>
              <a:rPr lang="en-US" dirty="0" err="1"/>
              <a:t>evʹry</a:t>
            </a:r>
            <a:r>
              <a:rPr lang="en-US" dirty="0"/>
              <a:t> red blood fighting man</a:t>
            </a:r>
          </a:p>
          <a:p>
            <a:pPr marL="308610" lvl="1" indent="0">
              <a:buNone/>
            </a:pPr>
            <a:r>
              <a:rPr lang="en-US" dirty="0"/>
              <a:t>Who is free and white and bigot,</a:t>
            </a:r>
          </a:p>
          <a:p>
            <a:pPr marL="308610" lvl="1" indent="0">
              <a:buNone/>
            </a:pPr>
            <a:r>
              <a:rPr lang="en-US" dirty="0"/>
              <a:t>Gets his courage from a spigot,</a:t>
            </a:r>
          </a:p>
          <a:p>
            <a:pPr marL="308610" lvl="1" indent="0">
              <a:buNone/>
            </a:pPr>
            <a:r>
              <a:rPr lang="en-US" dirty="0"/>
              <a:t>They be needing reinforcements</a:t>
            </a:r>
          </a:p>
          <a:p>
            <a:pPr marL="308610" lvl="1" indent="0">
              <a:buNone/>
            </a:pPr>
            <a:r>
              <a:rPr lang="en-US" dirty="0"/>
              <a:t>For the fight</a:t>
            </a:r>
          </a:p>
          <a:p>
            <a:pPr marL="308610" lvl="1" indent="0">
              <a:buNone/>
            </a:pPr>
            <a:r>
              <a:rPr lang="en-US" dirty="0"/>
              <a:t>The Indians, the Indians,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12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5" y="152400"/>
            <a:ext cx="6830912" cy="883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38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urtletrack.org/Art/Maps/MaxtonN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75"/>
            <a:ext cx="6858000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757" t="24325" r="6650" b="27027"/>
          <a:stretch/>
        </p:blipFill>
        <p:spPr>
          <a:xfrm>
            <a:off x="0" y="109592"/>
            <a:ext cx="6857999" cy="385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5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24" y="626634"/>
            <a:ext cx="2094154" cy="2094154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Descendants of the Cheraw tribe existed in/around Robeson County since 1700s</a:t>
            </a:r>
          </a:p>
          <a:p>
            <a:r>
              <a:rPr lang="en-US" dirty="0" smtClean="0"/>
              <a:t>Takes name from Lumbee River</a:t>
            </a:r>
          </a:p>
          <a:p>
            <a:r>
              <a:rPr lang="en-US" dirty="0" smtClean="0"/>
              <a:t>Recognized by North Carolina in 1885</a:t>
            </a:r>
          </a:p>
          <a:p>
            <a:r>
              <a:rPr lang="en-US" dirty="0" smtClean="0"/>
              <a:t>A separate Indian School System was established, and in 1887, the state founded the Croatan Normal Indian School, which is today UNC-Pembroke</a:t>
            </a:r>
          </a:p>
          <a:p>
            <a:r>
              <a:rPr lang="en-US" dirty="0" smtClean="0"/>
              <a:t>Petitioned for US recognition beginning in 1888</a:t>
            </a:r>
          </a:p>
          <a:p>
            <a:r>
              <a:rPr lang="en-US" dirty="0" smtClean="0"/>
              <a:t>Lumbee Act passed in 1956, however, withheld full benefits of federal recognition.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-76200"/>
            <a:ext cx="6629400" cy="1405668"/>
          </a:xfrm>
        </p:spPr>
        <p:txBody>
          <a:bodyPr/>
          <a:lstStyle/>
          <a:p>
            <a:r>
              <a:rPr lang="en-US" dirty="0" smtClean="0"/>
              <a:t>The Lumbee Tribe of NC</a:t>
            </a:r>
            <a:endParaRPr lang="en-US" dirty="0"/>
          </a:p>
        </p:txBody>
      </p:sp>
      <p:pic>
        <p:nvPicPr>
          <p:cNvPr id="5124" name="Picture 4" descr="http://static.wixstatic.com/media/756e16_fbfa25cc7302447b904695d78d552d87.jpg/v1/fill/w_421,h_334,al_c,q_75,usm_0.50_1.20_0.00/756e16_fbfa25cc7302447b904695d78d552d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114281"/>
            <a:ext cx="3810000" cy="302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48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24" y="626634"/>
            <a:ext cx="2094154" cy="2094154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Largest tribe in North Carolina &amp; east of </a:t>
            </a:r>
            <a:r>
              <a:rPr lang="en-US" dirty="0" smtClean="0"/>
              <a:t>Mississippi</a:t>
            </a:r>
          </a:p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largest tribe in the nation</a:t>
            </a:r>
          </a:p>
          <a:p>
            <a:r>
              <a:rPr lang="en-US" dirty="0" smtClean="0"/>
              <a:t>Currently 40,000+ members, mostly in Robeson, Scotland, Hoke, &amp; Cumberland County </a:t>
            </a:r>
            <a:endParaRPr lang="en-US" dirty="0"/>
          </a:p>
          <a:p>
            <a:r>
              <a:rPr lang="en-US" dirty="0" smtClean="0"/>
              <a:t>Efforts still underway to seek full federal recognition 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-76200"/>
            <a:ext cx="6629400" cy="1405668"/>
          </a:xfrm>
        </p:spPr>
        <p:txBody>
          <a:bodyPr/>
          <a:lstStyle/>
          <a:p>
            <a:r>
              <a:rPr lang="en-US" dirty="0" smtClean="0"/>
              <a:t>The Lumbee Tribe of NC</a:t>
            </a:r>
            <a:endParaRPr lang="en-US" dirty="0"/>
          </a:p>
        </p:txBody>
      </p:sp>
      <p:pic>
        <p:nvPicPr>
          <p:cNvPr id="6146" name="Picture 2" descr="http://www.lumbee.org/images/Powwow%20pic%202013/LumbeeHomecoming2013_1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29" y="4953000"/>
            <a:ext cx="4246337" cy="283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0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go back to 1957…</a:t>
            </a:r>
            <a:endParaRPr lang="en-US" dirty="0"/>
          </a:p>
        </p:txBody>
      </p:sp>
      <p:pic>
        <p:nvPicPr>
          <p:cNvPr id="7170" name="Picture 2" descr="N.C. State vs. UNC-Chapel Hill, 19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1822">
            <a:off x="209042" y="2954840"/>
            <a:ext cx="2209800" cy="155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163972">
            <a:off x="124964" y="4662037"/>
            <a:ext cx="262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UNC went undefeated </a:t>
            </a:r>
            <a:endParaRPr lang="en-US" dirty="0"/>
          </a:p>
        </p:txBody>
      </p:sp>
      <p:pic>
        <p:nvPicPr>
          <p:cNvPr id="7174" name="Picture 6" descr="Portrait of General Dwight D. Eisenhowe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996">
            <a:off x="5025648" y="1961057"/>
            <a:ext cx="1703730" cy="214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77492">
            <a:off x="4817631" y="4059467"/>
            <a:ext cx="2119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Ike was president</a:t>
            </a:r>
            <a:endParaRPr lang="en-US" dirty="0"/>
          </a:p>
        </p:txBody>
      </p:sp>
      <p:pic>
        <p:nvPicPr>
          <p:cNvPr id="7176" name="Picture 8" descr="Elvis Presley rehearsing for The Ed Sullivan Show : January 6, 1957 : His third and final appearance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035" y="4497756"/>
            <a:ext cx="1954057" cy="19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95821" y="6464669"/>
            <a:ext cx="2246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Elvis appeared on Ed Sullivan for the 3</a:t>
            </a:r>
            <a:r>
              <a:rPr lang="en-US" baseline="30000" dirty="0" smtClean="0"/>
              <a:t>rd</a:t>
            </a:r>
            <a:r>
              <a:rPr lang="en-US" dirty="0" smtClean="0"/>
              <a:t> &amp; Final Time </a:t>
            </a:r>
            <a:endParaRPr lang="en-US" dirty="0"/>
          </a:p>
        </p:txBody>
      </p:sp>
      <p:pic>
        <p:nvPicPr>
          <p:cNvPr id="7178" name="Picture 10" descr="http://images.mentalfloss.com/sites/default/files/styles/insert_main_half/public/stro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367" y="3883954"/>
            <a:ext cx="2130082" cy="266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66440" y="2693104"/>
            <a:ext cx="2462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Strom Thurmond filibusters for 24 </a:t>
            </a:r>
            <a:r>
              <a:rPr lang="en-US" dirty="0" err="1" smtClean="0"/>
              <a:t>hrs</a:t>
            </a:r>
            <a:r>
              <a:rPr lang="en-US" dirty="0" smtClean="0"/>
              <a:t> against the Civil Rights Bill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969853"/>
            <a:ext cx="3125389" cy="20632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7586" y="6032551"/>
            <a:ext cx="2325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Little Rock Nine were admitted to Central High School</a:t>
            </a:r>
            <a:endParaRPr lang="en-US" dirty="0"/>
          </a:p>
        </p:txBody>
      </p:sp>
      <p:pic>
        <p:nvPicPr>
          <p:cNvPr id="7182" name="Picture 14" descr="http://www.loc.gov/loc/lcib/0709/images/expand-westside1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9" b="37042"/>
          <a:stretch/>
        </p:blipFill>
        <p:spPr bwMode="auto">
          <a:xfrm>
            <a:off x="3797186" y="8016837"/>
            <a:ext cx="2775913" cy="105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07864" y="7429739"/>
            <a:ext cx="3475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West Side Story</a:t>
            </a:r>
            <a:r>
              <a:rPr lang="en-US" dirty="0" smtClean="0"/>
              <a:t> &amp; </a:t>
            </a:r>
            <a:r>
              <a:rPr lang="en-US" i="1" dirty="0" smtClean="0"/>
              <a:t>The Music Man </a:t>
            </a:r>
            <a:r>
              <a:rPr lang="en-US" dirty="0" smtClean="0"/>
              <a:t> debuted on Broadway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430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ayobserver.com/app/shared_images/battle_of_maxton_field/gallery/album1/large/Co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555" y="3429000"/>
            <a:ext cx="4314825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in SC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33877" y="7467600"/>
            <a:ext cx="3982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Jim “Catfish” Cole was the Grand Wizard of the KKK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75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5" y="152400"/>
            <a:ext cx="6830912" cy="883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93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ayobserver.com/app/shared_images/battle_of_maxton_field/gallery/album1/large/HayesPo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09" y="0"/>
            <a:ext cx="4633891" cy="416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indianz.com/News/2015/06/22/battleofhayesp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63342"/>
            <a:ext cx="4924424" cy="498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8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1413</TotalTime>
  <Words>656</Words>
  <Application>Microsoft Office PowerPoint</Application>
  <PresentationFormat>On-screen Show (4:3)</PresentationFormat>
  <Paragraphs>102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Book Antiqua</vt:lpstr>
      <vt:lpstr>Calibri</vt:lpstr>
      <vt:lpstr>Wingdings</vt:lpstr>
      <vt:lpstr>Hardcover</vt:lpstr>
      <vt:lpstr>Look at the picture below. What details stand out to you? What do you think is going on? </vt:lpstr>
      <vt:lpstr>PowerPoint Presentation</vt:lpstr>
      <vt:lpstr>PowerPoint Presentation</vt:lpstr>
      <vt:lpstr>The Lumbee Tribe of NC</vt:lpstr>
      <vt:lpstr>The Lumbee Tribe of NC</vt:lpstr>
      <vt:lpstr>Let’s go back to 1957…</vt:lpstr>
      <vt:lpstr>And in SC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Jones</dc:creator>
  <cp:lastModifiedBy>Rebecca Jones</cp:lastModifiedBy>
  <cp:revision>18</cp:revision>
  <dcterms:created xsi:type="dcterms:W3CDTF">2015-11-19T13:26:39Z</dcterms:created>
  <dcterms:modified xsi:type="dcterms:W3CDTF">2015-11-20T13:42:20Z</dcterms:modified>
</cp:coreProperties>
</file>