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9" r:id="rId1"/>
  </p:sldMasterIdLst>
  <p:notesMasterIdLst>
    <p:notesMasterId r:id="rId19"/>
  </p:notesMasterIdLst>
  <p:sldIdLst>
    <p:sldId id="256" r:id="rId2"/>
    <p:sldId id="258" r:id="rId3"/>
    <p:sldId id="259" r:id="rId4"/>
    <p:sldId id="260" r:id="rId5"/>
    <p:sldId id="261" r:id="rId6"/>
    <p:sldId id="273" r:id="rId7"/>
    <p:sldId id="262" r:id="rId8"/>
    <p:sldId id="267" r:id="rId9"/>
    <p:sldId id="268" r:id="rId10"/>
    <p:sldId id="269" r:id="rId11"/>
    <p:sldId id="270" r:id="rId12"/>
    <p:sldId id="271" r:id="rId13"/>
    <p:sldId id="272" r:id="rId14"/>
    <p:sldId id="264" r:id="rId15"/>
    <p:sldId id="265" r:id="rId16"/>
    <p:sldId id="266" r:id="rId17"/>
    <p:sldId id="274" r:id="rId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516"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34D4D2A4-F4DB-415B-917A-FAA6F9B85452}" type="datetimeFigureOut">
              <a:rPr lang="en-US" smtClean="0"/>
              <a:t>10/1/2014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54F9C6DE-2CB0-4501-82F0-43C5402291FE}" type="slidenum">
              <a:rPr lang="en-US" smtClean="0"/>
              <a:t>‹#›</a:t>
            </a:fld>
            <a:endParaRPr lang="en-US"/>
          </a:p>
        </p:txBody>
      </p:sp>
    </p:spTree>
    <p:extLst>
      <p:ext uri="{BB962C8B-B14F-4D97-AF65-F5344CB8AC3E}">
        <p14:creationId xmlns:p14="http://schemas.microsoft.com/office/powerpoint/2010/main" val="4175146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3BE85D2A-D26F-4CAC-8AF0-D3287E11BE5F}" type="slidenum">
              <a:rPr lang="en-US" altLang="en-US"/>
              <a:pPr/>
              <a:t>14</a:t>
            </a:fld>
            <a:endParaRPr lang="en-US" altLang="en-US"/>
          </a:p>
        </p:txBody>
      </p:sp>
      <p:sp>
        <p:nvSpPr>
          <p:cNvPr id="27649" name="Rectangle 1"/>
          <p:cNvSpPr txBox="1">
            <a:spLocks noGrp="1" noRot="1" noChangeAspect="1" noChangeArrowheads="1"/>
          </p:cNvSpPr>
          <p:nvPr>
            <p:ph type="sldImg"/>
          </p:nvPr>
        </p:nvSpPr>
        <p:spPr bwMode="auto">
          <a:xfrm>
            <a:off x="1181100" y="706438"/>
            <a:ext cx="4648200" cy="3486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0" name="Rectangle 2"/>
          <p:cNvSpPr txBox="1">
            <a:spLocks noGrp="1" noChangeArrowheads="1"/>
          </p:cNvSpPr>
          <p:nvPr>
            <p:ph type="body" idx="1"/>
          </p:nvPr>
        </p:nvSpPr>
        <p:spPr bwMode="auto">
          <a:xfrm>
            <a:off x="701613" y="4414910"/>
            <a:ext cx="5608607" cy="418308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D2189B5F-51C4-404A-9E6F-24443B58ADEC}" type="slidenum">
              <a:rPr lang="en-US" altLang="en-US"/>
              <a:pPr/>
              <a:t>15</a:t>
            </a:fld>
            <a:endParaRPr lang="en-US" altLang="en-US"/>
          </a:p>
        </p:txBody>
      </p:sp>
      <p:sp>
        <p:nvSpPr>
          <p:cNvPr id="28673" name="Rectangle 1"/>
          <p:cNvSpPr txBox="1">
            <a:spLocks noGrp="1" noRot="1" noChangeAspect="1" noChangeArrowheads="1"/>
          </p:cNvSpPr>
          <p:nvPr>
            <p:ph type="sldImg"/>
          </p:nvPr>
        </p:nvSpPr>
        <p:spPr bwMode="auto">
          <a:xfrm>
            <a:off x="1181100" y="706438"/>
            <a:ext cx="4648200" cy="3486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4" name="Rectangle 2"/>
          <p:cNvSpPr txBox="1">
            <a:spLocks noGrp="1" noChangeArrowheads="1"/>
          </p:cNvSpPr>
          <p:nvPr>
            <p:ph type="body" idx="1"/>
          </p:nvPr>
        </p:nvSpPr>
        <p:spPr bwMode="auto">
          <a:xfrm>
            <a:off x="701613" y="4414910"/>
            <a:ext cx="5608607" cy="418308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326D8ACF-29B1-4F4B-89EF-68F656640E9F}" type="slidenum">
              <a:rPr lang="en-US" altLang="en-US"/>
              <a:pPr/>
              <a:t>16</a:t>
            </a:fld>
            <a:endParaRPr lang="en-US" altLang="en-US"/>
          </a:p>
        </p:txBody>
      </p:sp>
      <p:sp>
        <p:nvSpPr>
          <p:cNvPr id="29697" name="Rectangle 1"/>
          <p:cNvSpPr txBox="1">
            <a:spLocks noGrp="1" noRot="1" noChangeAspect="1" noChangeArrowheads="1"/>
          </p:cNvSpPr>
          <p:nvPr>
            <p:ph type="sldImg"/>
          </p:nvPr>
        </p:nvSpPr>
        <p:spPr bwMode="auto">
          <a:xfrm>
            <a:off x="1181100" y="706438"/>
            <a:ext cx="4648200" cy="3486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698" name="Rectangle 2"/>
          <p:cNvSpPr txBox="1">
            <a:spLocks noGrp="1" noChangeArrowheads="1"/>
          </p:cNvSpPr>
          <p:nvPr>
            <p:ph type="body" idx="1"/>
          </p:nvPr>
        </p:nvSpPr>
        <p:spPr bwMode="auto">
          <a:xfrm>
            <a:off x="701613" y="4414910"/>
            <a:ext cx="5608607" cy="418308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B4D926BC-8E78-4CCF-A7B2-8DF8460C404D}" type="datetime1">
              <a:rPr lang="en-US" smtClean="0"/>
              <a:pPr/>
              <a:t>10/1/2014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372853-67FE-4B33-8352-7E4108629A36}" type="datetime1">
              <a:rPr lang="en-US" smtClean="0"/>
              <a:pPr/>
              <a:t>10/1/2014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8F43FD-ABDB-43CF-A014-C9419E2A3211}" type="datetime1">
              <a:rPr lang="en-US" smtClean="0"/>
              <a:pPr/>
              <a:t>10/1/2014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3250A7-F2AC-4A3A-BAC6-4433188AF404}" type="datetime1">
              <a:rPr lang="en-US" smtClean="0"/>
              <a:pPr/>
              <a:t>10/1/2014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E48785BE-30D6-45E9-9828-9A90A2D6DF6D}" type="datetime1">
              <a:rPr lang="en-US" smtClean="0"/>
              <a:pPr/>
              <a:t>10/1/2014</a:t>
            </a:fld>
            <a:endParaRPr lang="en-US" dirty="0"/>
          </a:p>
        </p:txBody>
      </p:sp>
      <p:sp>
        <p:nvSpPr>
          <p:cNvPr id="91" name="Footer Placeholder 90"/>
          <p:cNvSpPr>
            <a:spLocks noGrp="1"/>
          </p:cNvSpPr>
          <p:nvPr>
            <p:ph type="ftr" sz="quarter" idx="11"/>
          </p:nvPr>
        </p:nvSpPr>
        <p:spPr/>
        <p:txBody>
          <a:bodyPr/>
          <a:lstStyle/>
          <a:p>
            <a:endParaRPr lang="en-US" dirty="0"/>
          </a:p>
        </p:txBody>
      </p:sp>
      <p:sp>
        <p:nvSpPr>
          <p:cNvPr id="92" name="Slide Number Placeholder 91"/>
          <p:cNvSpPr>
            <a:spLocks noGrp="1"/>
          </p:cNvSpPr>
          <p:nvPr>
            <p:ph type="sldNum" sz="quarter" idx="12"/>
          </p:nvPr>
        </p:nvSpPr>
        <p:spPr/>
        <p:txBody>
          <a:bodyPr/>
          <a:lstStyle/>
          <a:p>
            <a:fld id="{FA84A37A-AFC2-4A01-80A1-FC20F2C0D5B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9F603B8-852C-4305-A8B5-259A7A1815FE}" type="datetime1">
              <a:rPr lang="en-US" smtClean="0"/>
              <a:pPr/>
              <a:t>10/1/2014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33025EA-66B7-4B75-BC7E-E841861BC2EE}" type="datetime1">
              <a:rPr lang="en-US" smtClean="0"/>
              <a:pPr/>
              <a:t>10/1/2014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0C081B-7565-4E7A-9F9F-F1076E2DDB85}" type="datetime1">
              <a:rPr lang="en-US" smtClean="0"/>
              <a:pPr/>
              <a:t>10/1/2014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00E28A-3A4F-4E6B-B567-EC8C4C5EF7EB}" type="datetime1">
              <a:rPr lang="en-US" smtClean="0"/>
              <a:pPr/>
              <a:t>10/1/2014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C6F08A9-3E88-45E3-A460-6C4313B1A85D}" type="datetime1">
              <a:rPr lang="en-US" smtClean="0"/>
              <a:pPr/>
              <a:t>10/1/2014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B121CF1C-1A92-4FD7-820B-88967322F7A9}" type="datetime1">
              <a:rPr lang="en-US" smtClean="0"/>
              <a:pPr/>
              <a:t>10/1/2014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E48785BE-30D6-45E9-9828-9A90A2D6DF6D}" type="datetime1">
              <a:rPr lang="en-US" smtClean="0"/>
              <a:pPr/>
              <a:t>10/1/2014</a:t>
            </a:fld>
            <a:endParaRPr lang="en-US" dirty="0"/>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FA84A37A-AFC2-4A01-80A1-FC20F2C0D5BB}"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Lst>
  <p:hf sldNum="0" hdr="0" ftr="0" dt="0"/>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video" Target="https://www.youtube.com/embed/5vKGU3aEGss"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ideo" Target="https://www.youtube.com/embed/m8rVlj2lLS4"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Colonist &amp; American Indian Conflicts</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0155386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85000"/>
            </a:schemeClr>
          </a:solidFill>
        </p:spPr>
        <p:txBody>
          <a:bodyPr/>
          <a:lstStyle/>
          <a:p>
            <a:pPr>
              <a:defRPr/>
            </a:pPr>
            <a:r>
              <a:rPr lang="en-US" dirty="0" smtClean="0"/>
              <a:t>New Lights vs. Old Lights</a:t>
            </a:r>
            <a:endParaRPr lang="en-US" dirty="0"/>
          </a:p>
        </p:txBody>
      </p:sp>
      <p:sp>
        <p:nvSpPr>
          <p:cNvPr id="5" name="Text Placeholder 4"/>
          <p:cNvSpPr>
            <a:spLocks noGrp="1"/>
          </p:cNvSpPr>
          <p:nvPr>
            <p:ph type="body" idx="1"/>
          </p:nvPr>
        </p:nvSpPr>
        <p:spPr>
          <a:solidFill>
            <a:schemeClr val="bg1">
              <a:lumMod val="65000"/>
            </a:schemeClr>
          </a:solidFill>
        </p:spPr>
        <p:txBody>
          <a:bodyPr/>
          <a:lstStyle/>
          <a:p>
            <a:pPr algn="ctr">
              <a:defRPr/>
            </a:pPr>
            <a:r>
              <a:rPr lang="en-US" dirty="0" smtClean="0"/>
              <a:t>New Lights</a:t>
            </a:r>
            <a:endParaRPr lang="en-US" dirty="0"/>
          </a:p>
        </p:txBody>
      </p:sp>
      <p:sp>
        <p:nvSpPr>
          <p:cNvPr id="18436" name="Content Placeholder 2"/>
          <p:cNvSpPr>
            <a:spLocks noGrp="1"/>
          </p:cNvSpPr>
          <p:nvPr>
            <p:ph sz="half" idx="2"/>
          </p:nvPr>
        </p:nvSpPr>
        <p:spPr>
          <a:solidFill>
            <a:schemeClr val="accent5">
              <a:lumMod val="75000"/>
            </a:schemeClr>
          </a:solidFill>
        </p:spPr>
        <p:txBody>
          <a:bodyPr/>
          <a:lstStyle/>
          <a:p>
            <a:r>
              <a:rPr lang="en-US" altLang="en-US" dirty="0" smtClean="0"/>
              <a:t>Part of the new “revivals” </a:t>
            </a:r>
          </a:p>
          <a:p>
            <a:r>
              <a:rPr lang="en-US" altLang="en-US" dirty="0" smtClean="0"/>
              <a:t>Felt that religious message had run astray.</a:t>
            </a:r>
          </a:p>
          <a:p>
            <a:r>
              <a:rPr lang="en-US" altLang="en-US" dirty="0" smtClean="0"/>
              <a:t>Baptists, Methodists, and Presbyterians</a:t>
            </a:r>
          </a:p>
        </p:txBody>
      </p:sp>
      <p:sp>
        <p:nvSpPr>
          <p:cNvPr id="6" name="Text Placeholder 5"/>
          <p:cNvSpPr>
            <a:spLocks noGrp="1"/>
          </p:cNvSpPr>
          <p:nvPr>
            <p:ph type="body" sz="quarter" idx="3"/>
          </p:nvPr>
        </p:nvSpPr>
        <p:spPr>
          <a:solidFill>
            <a:schemeClr val="bg1">
              <a:lumMod val="65000"/>
            </a:schemeClr>
          </a:solidFill>
        </p:spPr>
        <p:txBody>
          <a:bodyPr/>
          <a:lstStyle/>
          <a:p>
            <a:pPr algn="ctr">
              <a:defRPr/>
            </a:pPr>
            <a:r>
              <a:rPr lang="en-US" dirty="0" smtClean="0"/>
              <a:t>Old Lights</a:t>
            </a:r>
            <a:endParaRPr lang="en-US" dirty="0"/>
          </a:p>
        </p:txBody>
      </p:sp>
      <p:sp>
        <p:nvSpPr>
          <p:cNvPr id="18438" name="Content Placeholder 6"/>
          <p:cNvSpPr>
            <a:spLocks noGrp="1"/>
          </p:cNvSpPr>
          <p:nvPr>
            <p:ph sz="quarter" idx="4"/>
          </p:nvPr>
        </p:nvSpPr>
        <p:spPr>
          <a:solidFill>
            <a:schemeClr val="bg2">
              <a:lumMod val="75000"/>
              <a:lumOff val="25000"/>
            </a:schemeClr>
          </a:solidFill>
        </p:spPr>
        <p:txBody>
          <a:bodyPr/>
          <a:lstStyle/>
          <a:p>
            <a:r>
              <a:rPr lang="en-US" altLang="en-US" smtClean="0"/>
              <a:t>Traditional “old” beliefs within the colonies.</a:t>
            </a:r>
          </a:p>
          <a:p>
            <a:r>
              <a:rPr lang="en-US" altLang="en-US" smtClean="0"/>
              <a:t>Congregationalists</a:t>
            </a:r>
          </a:p>
          <a:p>
            <a:r>
              <a:rPr lang="en-US" altLang="en-US" smtClean="0"/>
              <a:t>Quakers</a:t>
            </a:r>
          </a:p>
          <a:p>
            <a:r>
              <a:rPr lang="en-US" altLang="en-US" smtClean="0"/>
              <a:t>Anglicans</a:t>
            </a:r>
          </a:p>
          <a:p>
            <a:pPr>
              <a:buFontTx/>
              <a:buNone/>
            </a:pPr>
            <a:endParaRPr lang="en-US" altLang="en-US" smtClean="0"/>
          </a:p>
        </p:txBody>
      </p:sp>
    </p:spTree>
    <p:extLst>
      <p:ext uri="{BB962C8B-B14F-4D97-AF65-F5344CB8AC3E}">
        <p14:creationId xmlns:p14="http://schemas.microsoft.com/office/powerpoint/2010/main" val="38540144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endParaRPr lang="en-US" altLang="en-US" smtClean="0"/>
          </a:p>
        </p:txBody>
      </p:sp>
      <p:sp>
        <p:nvSpPr>
          <p:cNvPr id="19459" name="Content Placeholder 2"/>
          <p:cNvSpPr>
            <a:spLocks noGrp="1"/>
          </p:cNvSpPr>
          <p:nvPr>
            <p:ph sz="half" idx="1"/>
          </p:nvPr>
        </p:nvSpPr>
        <p:spPr/>
        <p:txBody>
          <a:bodyPr/>
          <a:lstStyle/>
          <a:p>
            <a:endParaRPr lang="en-US" altLang="en-US" smtClean="0"/>
          </a:p>
        </p:txBody>
      </p:sp>
      <p:sp>
        <p:nvSpPr>
          <p:cNvPr id="19460" name="Content Placeholder 3"/>
          <p:cNvSpPr>
            <a:spLocks noGrp="1"/>
          </p:cNvSpPr>
          <p:nvPr>
            <p:ph sz="half" idx="2"/>
          </p:nvPr>
        </p:nvSpPr>
        <p:spPr/>
        <p:txBody>
          <a:bodyPr/>
          <a:lstStyle/>
          <a:p>
            <a:endParaRPr lang="en-US" altLang="en-US" smtClean="0"/>
          </a:p>
        </p:txBody>
      </p:sp>
      <p:pic>
        <p:nvPicPr>
          <p:cNvPr id="19461" name="Picture 2" descr="http://faculty.polytechnic.org/gfeldmeth/1839-met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4472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0883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5" name="Picture 2" descr="http://jaytalker.typepad.com/.a/6a00e54eeede1588340133ed8a3580970b-500w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762000"/>
            <a:ext cx="6823745"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04052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9" name="Picture 2" descr="http://t0.gstatic.com/images?q=tbn:ANd9GcSpIiXuy1POMlYxOOYGWt22cWlVzOVnZksenWDGvbZLK0enaWA&amp;t=1&amp;usg=___T8_zU2GTAhBqyrPvwGzXT0Ofk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7516" y="609600"/>
            <a:ext cx="7251171"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89740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456481" y="273629"/>
            <a:ext cx="8228160" cy="1144921"/>
          </a:xfrm>
          <a:ln/>
        </p:spPr>
        <p:txBody>
          <a:bodyPr tIns="32656">
            <a:normAutofit fontScale="90000"/>
          </a:bodyPr>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altLang="en-US"/>
              <a:t>“Sinners in the Hands of an Angry God,” Jonathan Edwards (1741)</a:t>
            </a:r>
          </a:p>
        </p:txBody>
      </p:sp>
      <p:sp>
        <p:nvSpPr>
          <p:cNvPr id="9218" name="Rectangle 2"/>
          <p:cNvSpPr>
            <a:spLocks noGrp="1" noChangeArrowheads="1"/>
          </p:cNvSpPr>
          <p:nvPr>
            <p:ph type="body" idx="1"/>
          </p:nvPr>
        </p:nvSpPr>
        <p:spPr>
          <a:xfrm>
            <a:off x="480960" y="1925483"/>
            <a:ext cx="8228160" cy="3966176"/>
          </a:xfrm>
          <a:ln/>
        </p:spPr>
        <p:txBody>
          <a:bodyPr tIns="68577"/>
          <a:lstStyle/>
          <a:p>
            <a:pPr indent="-308165">
              <a:lnSpc>
                <a:spcPct val="75000"/>
              </a:lnSpc>
              <a:buClrTx/>
              <a:buNone/>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pPr>
            <a:r>
              <a:rPr lang="en-US" altLang="en-US" sz="2200" dirty="0">
                <a:effectLst>
                  <a:outerShdw blurRad="38100" dist="38100" dir="2700000" algn="tl">
                    <a:srgbClr val="C0C0C0"/>
                  </a:outerShdw>
                </a:effectLst>
              </a:rPr>
              <a:t>“O sinner!  Consider the fearful danger you are in: it is a great furnace of wrath, a wide and bottomless pit, full of the fire of wrath, that you are held over in the hand of that God, whose wrath is provoked and incensed as much against you, as against many of the damned in hell.  You hang by a slender thread, with the flames of divine wrath flashing about it, and ready every moment to singe it, and burn it asunder; and you have . . . nothing to lay hold of to save yourself, nothing to keep off the flames of wrath, nothing of your own, nothing that you ever have done, nothing that you can do, to induce God to spare you one moment.”</a:t>
            </a:r>
          </a:p>
          <a:p>
            <a:pPr indent="-308165">
              <a:lnSpc>
                <a:spcPct val="75000"/>
              </a:lnSpc>
              <a:buClrTx/>
              <a:buNone/>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pPr>
            <a:r>
              <a:rPr lang="en-US" altLang="en-US" sz="2200" dirty="0">
                <a:effectLst>
                  <a:outerShdw blurRad="38100" dist="38100" dir="2700000" algn="tl">
                    <a:srgbClr val="C0C0C0"/>
                  </a:outerShdw>
                </a:effectLst>
              </a:rPr>
              <a:t> “. . . All you that never passed under a great change of heart, by the mighty power of the Spirit of God upon your souls; all you that were never born again . . . are in the hands of an angry God . . .”</a:t>
            </a:r>
          </a:p>
        </p:txBody>
      </p:sp>
    </p:spTree>
    <p:extLst>
      <p:ext uri="{BB962C8B-B14F-4D97-AF65-F5344CB8AC3E}">
        <p14:creationId xmlns:p14="http://schemas.microsoft.com/office/powerpoint/2010/main" val="2768915003"/>
      </p:ext>
    </p:extLst>
  </p:cSld>
  <p:clrMapOvr>
    <a:masterClrMapping/>
  </p:clrMapOvr>
  <p:transition>
    <p:fade thruBlk="1"/>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456481" y="273629"/>
            <a:ext cx="8228160" cy="1144921"/>
          </a:xfrm>
          <a:ln/>
        </p:spPr>
        <p:txBody>
          <a:bodyPr tIns="32656"/>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altLang="en-US"/>
              <a:t>Ben on George Whitefield</a:t>
            </a:r>
          </a:p>
        </p:txBody>
      </p:sp>
      <p:sp>
        <p:nvSpPr>
          <p:cNvPr id="10242" name="Rectangle 2"/>
          <p:cNvSpPr>
            <a:spLocks noGrp="1" noChangeArrowheads="1"/>
          </p:cNvSpPr>
          <p:nvPr>
            <p:ph type="body" idx="1"/>
          </p:nvPr>
        </p:nvSpPr>
        <p:spPr>
          <a:xfrm>
            <a:off x="456481" y="1964367"/>
            <a:ext cx="8228160" cy="3881208"/>
          </a:xfrm>
          <a:ln/>
        </p:spPr>
        <p:txBody>
          <a:bodyPr tIns="80006"/>
          <a:lstStyle/>
          <a:p>
            <a:pPr indent="-308165">
              <a:lnSpc>
                <a:spcPct val="75000"/>
              </a:lnSpc>
              <a:buClrTx/>
              <a:buNone/>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pPr>
            <a:r>
              <a:rPr lang="en-US" altLang="en-US" sz="2500" dirty="0">
                <a:effectLst>
                  <a:outerShdw blurRad="38100" dist="38100" dir="2700000" algn="tl">
                    <a:srgbClr val="C0C0C0"/>
                  </a:outerShdw>
                </a:effectLst>
              </a:rPr>
              <a:t>“I happened soon after to attend one of his sermons, in the course of which I perceived he intended to finish with a collection, and I silently resolved he should get nothing from me.  I had in my pocket a handful of copper money, three or four silver dollars and five . . . gold [coins].  As he proceeded I began to soften, and concluded to give the coppers.  Another stroke of his oratory made me ashamed of that, and determined me to give the silver; and he finished so admirably, that I </a:t>
            </a:r>
            <a:r>
              <a:rPr lang="en-US" altLang="en-US" sz="2500" dirty="0" err="1">
                <a:effectLst>
                  <a:outerShdw blurRad="38100" dist="38100" dir="2700000" algn="tl">
                    <a:srgbClr val="C0C0C0"/>
                  </a:outerShdw>
                </a:effectLst>
              </a:rPr>
              <a:t>empty'd</a:t>
            </a:r>
            <a:r>
              <a:rPr lang="en-US" altLang="en-US" sz="2500" dirty="0">
                <a:effectLst>
                  <a:outerShdw blurRad="38100" dist="38100" dir="2700000" algn="tl">
                    <a:srgbClr val="C0C0C0"/>
                  </a:outerShdw>
                </a:effectLst>
              </a:rPr>
              <a:t> my pocket wholly into the collector's dish, gold and all.”</a:t>
            </a:r>
          </a:p>
          <a:p>
            <a:pPr indent="-308165">
              <a:lnSpc>
                <a:spcPct val="75000"/>
              </a:lnSpc>
              <a:buClrTx/>
              <a:buNone/>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pPr>
            <a:r>
              <a:rPr lang="en-US" altLang="en-US" sz="2500" dirty="0">
                <a:effectLst>
                  <a:outerShdw blurRad="38100" dist="38100" dir="2700000" algn="tl">
                    <a:srgbClr val="C0C0C0"/>
                  </a:outerShdw>
                </a:effectLst>
              </a:rPr>
              <a:t>Benjamin Franklin, 1742</a:t>
            </a:r>
          </a:p>
        </p:txBody>
      </p:sp>
    </p:spTree>
    <p:extLst>
      <p:ext uri="{BB962C8B-B14F-4D97-AF65-F5344CB8AC3E}">
        <p14:creationId xmlns:p14="http://schemas.microsoft.com/office/powerpoint/2010/main" val="3904063551"/>
      </p:ext>
    </p:extLst>
  </p:cSld>
  <p:clrMapOvr>
    <a:masterClrMapping/>
  </p:clrMapOvr>
  <p:transition>
    <p:fade thruBlk="1"/>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456481" y="273629"/>
            <a:ext cx="8228160" cy="1144921"/>
          </a:xfrm>
          <a:ln/>
        </p:spPr>
        <p:txBody>
          <a:bodyPr tIns="32656"/>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altLang="en-US" dirty="0"/>
              <a:t>Impact of the Great Awakening</a:t>
            </a:r>
          </a:p>
        </p:txBody>
      </p:sp>
      <p:sp>
        <p:nvSpPr>
          <p:cNvPr id="11266" name="Rectangle 2"/>
          <p:cNvSpPr>
            <a:spLocks noGrp="1" noChangeArrowheads="1"/>
          </p:cNvSpPr>
          <p:nvPr>
            <p:ph type="body" idx="1"/>
          </p:nvPr>
        </p:nvSpPr>
        <p:spPr>
          <a:xfrm>
            <a:off x="457200" y="1676400"/>
            <a:ext cx="4014720" cy="4473975"/>
          </a:xfrm>
          <a:ln/>
        </p:spPr>
        <p:txBody>
          <a:bodyPr tIns="16001">
            <a:noAutofit/>
          </a:bodyPr>
          <a:lstStyle/>
          <a:p>
            <a:pPr marL="388806" indent="-293764">
              <a:buClr>
                <a:srgbClr val="FFFF00"/>
              </a:buClr>
              <a:buSzPct val="45000"/>
              <a:buFont typeface="Wingdings" charset="2"/>
              <a:buChar char=""/>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altLang="en-US" sz="2400" dirty="0" smtClean="0"/>
              <a:t>1</a:t>
            </a:r>
            <a:r>
              <a:rPr lang="en-US" altLang="en-US" sz="2400" baseline="33000" dirty="0" smtClean="0"/>
              <a:t>st</a:t>
            </a:r>
            <a:r>
              <a:rPr lang="en-US" altLang="en-US" sz="2400" dirty="0" smtClean="0"/>
              <a:t> </a:t>
            </a:r>
            <a:r>
              <a:rPr lang="en-US" altLang="en-US" sz="2400" dirty="0"/>
              <a:t>shared </a:t>
            </a:r>
            <a:r>
              <a:rPr lang="en-US" altLang="en-US" sz="2400" dirty="0" smtClean="0"/>
              <a:t>experience</a:t>
            </a:r>
            <a:r>
              <a:rPr lang="en-US" altLang="en-US" sz="2400" dirty="0"/>
              <a:t> </a:t>
            </a:r>
            <a:r>
              <a:rPr lang="en-US" altLang="en-US" sz="2400" dirty="0" smtClean="0"/>
              <a:t>in colonies</a:t>
            </a:r>
          </a:p>
          <a:p>
            <a:pPr marL="663126" lvl="1" indent="-293764">
              <a:buClr>
                <a:srgbClr val="FFFF00"/>
              </a:buClr>
              <a:buSzPct val="45000"/>
              <a:buFont typeface="Wingdings" charset="2"/>
              <a:buChar char=""/>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altLang="en-US" dirty="0" smtClean="0"/>
              <a:t>an </a:t>
            </a:r>
            <a:r>
              <a:rPr lang="en-US" altLang="en-US" b="1" dirty="0"/>
              <a:t>American</a:t>
            </a:r>
            <a:r>
              <a:rPr lang="en-US" altLang="en-US" dirty="0"/>
              <a:t> culture</a:t>
            </a:r>
          </a:p>
          <a:p>
            <a:pPr marL="388806" indent="-293764">
              <a:buClr>
                <a:srgbClr val="FFFF00"/>
              </a:buClr>
              <a:buSzPct val="45000"/>
              <a:buFont typeface="Wingdings" charset="2"/>
              <a:buChar char=""/>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altLang="en-US" sz="2400" dirty="0" smtClean="0"/>
              <a:t>Friction </a:t>
            </a:r>
            <a:r>
              <a:rPr lang="en-US" altLang="en-US" sz="2400" dirty="0"/>
              <a:t>between </a:t>
            </a:r>
            <a:r>
              <a:rPr lang="en-US" altLang="en-US" sz="2400" dirty="0" smtClean="0"/>
              <a:t>new and old religious groups</a:t>
            </a:r>
            <a:endParaRPr lang="en-US" altLang="en-US" sz="2400" dirty="0"/>
          </a:p>
          <a:p>
            <a:pPr marL="388806" indent="-293764">
              <a:buClr>
                <a:srgbClr val="FFFF00"/>
              </a:buClr>
              <a:buSzPct val="45000"/>
              <a:buFont typeface="Wingdings" charset="2"/>
              <a:buChar char=""/>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altLang="en-US" sz="2400" dirty="0"/>
              <a:t>New ministers, new colleges (Princeton, Brown, Rutgers, Columbia, etc.) </a:t>
            </a:r>
            <a:endParaRPr lang="en-US" altLang="en-US" sz="2400" dirty="0" smtClean="0"/>
          </a:p>
          <a:p>
            <a:pPr marL="388806" indent="-293764">
              <a:buClr>
                <a:srgbClr val="FFFF00"/>
              </a:buClr>
              <a:buSzPct val="45000"/>
              <a:buFont typeface="Wingdings" charset="2"/>
              <a:buChar char=""/>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altLang="en-US" sz="2400" dirty="0"/>
              <a:t>Appeal to African and Native </a:t>
            </a:r>
            <a:r>
              <a:rPr lang="en-US" altLang="en-US" sz="2400" dirty="0" smtClean="0"/>
              <a:t>Americans</a:t>
            </a:r>
          </a:p>
          <a:p>
            <a:pPr marL="388806" indent="-293764">
              <a:buClr>
                <a:srgbClr val="FFFF00"/>
              </a:buClr>
              <a:buSzPct val="45000"/>
              <a:buFont typeface="Wingdings" charset="2"/>
              <a:buChar char=""/>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altLang="en-US" sz="2400" dirty="0" smtClean="0"/>
              <a:t>More Religious toleration</a:t>
            </a:r>
            <a:endParaRPr lang="en-US" altLang="en-US" sz="2400" dirty="0"/>
          </a:p>
        </p:txBody>
      </p:sp>
      <p:pic>
        <p:nvPicPr>
          <p:cNvPr id="5" name="Picture 7" descr="http://prodeoetpatria.files.wordpress.com/2010/08/whitefield.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266"/>
          <a:stretch/>
        </p:blipFill>
        <p:spPr bwMode="auto">
          <a:xfrm>
            <a:off x="4558936" y="1524000"/>
            <a:ext cx="4127863" cy="505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3191591"/>
      </p:ext>
    </p:extLst>
  </p:cSld>
  <p:clrMapOvr>
    <a:masterClrMapping/>
  </p:clrMapOvr>
  <p:transition>
    <p:fade thruBlk="1"/>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5vKGU3aEGss"/>
          <p:cNvPicPr>
            <a:picLocks noRot="1" noChangeAspect="1"/>
          </p:cNvPicPr>
          <p:nvPr>
            <a:videoFile r:link="rId1"/>
          </p:nvPr>
        </p:nvPicPr>
        <p:blipFill>
          <a:blip r:embed="rId3"/>
          <a:stretch>
            <a:fillRect/>
          </a:stretch>
        </p:blipFill>
        <p:spPr>
          <a:xfrm>
            <a:off x="21771" y="1295400"/>
            <a:ext cx="9122229" cy="5057776"/>
          </a:xfrm>
          <a:prstGeom prst="rect">
            <a:avLst/>
          </a:prstGeom>
        </p:spPr>
      </p:pic>
      <p:sp>
        <p:nvSpPr>
          <p:cNvPr id="3" name="Title 2"/>
          <p:cNvSpPr>
            <a:spLocks noGrp="1"/>
          </p:cNvSpPr>
          <p:nvPr>
            <p:ph type="title"/>
          </p:nvPr>
        </p:nvSpPr>
        <p:spPr>
          <a:xfrm>
            <a:off x="381000" y="228600"/>
            <a:ext cx="8229600" cy="731838"/>
          </a:xfrm>
        </p:spPr>
        <p:txBody>
          <a:bodyPr/>
          <a:lstStyle/>
          <a:p>
            <a:r>
              <a:rPr lang="en-US" dirty="0" smtClean="0"/>
              <a:t>Seven Year’s War &amp; Great Awakening</a:t>
            </a:r>
            <a:endParaRPr lang="en-US" dirty="0"/>
          </a:p>
        </p:txBody>
      </p:sp>
    </p:spTree>
    <p:extLst>
      <p:ext uri="{BB962C8B-B14F-4D97-AF65-F5344CB8AC3E}">
        <p14:creationId xmlns:p14="http://schemas.microsoft.com/office/powerpoint/2010/main" val="15603733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descr="map-colonial New England &amp; Pequot War"/>
          <p:cNvPicPr>
            <a:picLocks noChangeAspect="1" noChangeArrowheads="1"/>
          </p:cNvPicPr>
          <p:nvPr/>
        </p:nvPicPr>
        <p:blipFill>
          <a:blip r:embed="rId2">
            <a:lum bright="-12000" contrast="12000"/>
            <a:extLst>
              <a:ext uri="{28A0092B-C50C-407E-A947-70E740481C1C}">
                <a14:useLocalDpi xmlns:a14="http://schemas.microsoft.com/office/drawing/2010/main" val="0"/>
              </a:ext>
            </a:extLst>
          </a:blip>
          <a:srcRect l="1950" t="1476" r="1573" b="6848"/>
          <a:stretch>
            <a:fillRect/>
          </a:stretch>
        </p:blipFill>
        <p:spPr bwMode="auto">
          <a:xfrm>
            <a:off x="4955949" y="1752600"/>
            <a:ext cx="3960812" cy="41910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05097" y="228600"/>
            <a:ext cx="8229600" cy="1143000"/>
          </a:xfrm>
        </p:spPr>
        <p:txBody>
          <a:bodyPr>
            <a:normAutofit/>
          </a:bodyPr>
          <a:lstStyle/>
          <a:p>
            <a:r>
              <a:rPr lang="en-US" dirty="0"/>
              <a:t>The Pequot Wars: </a:t>
            </a:r>
            <a:r>
              <a:rPr lang="en-US" dirty="0" smtClean="0"/>
              <a:t>1636-1637</a:t>
            </a:r>
            <a:endParaRPr lang="en-US" dirty="0"/>
          </a:p>
        </p:txBody>
      </p:sp>
      <p:sp>
        <p:nvSpPr>
          <p:cNvPr id="3" name="Content Placeholder 2"/>
          <p:cNvSpPr>
            <a:spLocks noGrp="1"/>
          </p:cNvSpPr>
          <p:nvPr>
            <p:ph idx="1"/>
          </p:nvPr>
        </p:nvSpPr>
        <p:spPr>
          <a:xfrm>
            <a:off x="457200" y="1600200"/>
            <a:ext cx="4498749" cy="5105400"/>
          </a:xfrm>
        </p:spPr>
        <p:txBody>
          <a:bodyPr>
            <a:normAutofit/>
          </a:bodyPr>
          <a:lstStyle/>
          <a:p>
            <a:r>
              <a:rPr lang="en-US" dirty="0" err="1" smtClean="0"/>
              <a:t>Pequots</a:t>
            </a:r>
            <a:r>
              <a:rPr lang="en-US" dirty="0" smtClean="0"/>
              <a:t>: powerful tribe in </a:t>
            </a:r>
            <a:r>
              <a:rPr lang="en-US" dirty="0"/>
              <a:t>CT river </a:t>
            </a:r>
            <a:r>
              <a:rPr lang="en-US" dirty="0" smtClean="0"/>
              <a:t>valley</a:t>
            </a:r>
          </a:p>
          <a:p>
            <a:pPr lvl="1"/>
            <a:r>
              <a:rPr lang="en-US" dirty="0" smtClean="0"/>
              <a:t>Controlled fur trade in region</a:t>
            </a:r>
            <a:endParaRPr lang="en-US" dirty="0"/>
          </a:p>
          <a:p>
            <a:r>
              <a:rPr lang="en-US" dirty="0" smtClean="0"/>
              <a:t>Whites</a:t>
            </a:r>
            <a:r>
              <a:rPr lang="en-US" dirty="0"/>
              <a:t>, </a:t>
            </a:r>
            <a:r>
              <a:rPr lang="en-US" dirty="0" smtClean="0"/>
              <a:t>with Narragansett Indian </a:t>
            </a:r>
            <a:r>
              <a:rPr lang="en-US" dirty="0"/>
              <a:t>allies</a:t>
            </a:r>
            <a:r>
              <a:rPr lang="en-US" dirty="0" smtClean="0"/>
              <a:t>, attacked Pequot village </a:t>
            </a:r>
            <a:r>
              <a:rPr lang="en-US" dirty="0"/>
              <a:t>on Mystic </a:t>
            </a:r>
            <a:r>
              <a:rPr lang="en-US" dirty="0" smtClean="0"/>
              <a:t>River</a:t>
            </a:r>
            <a:r>
              <a:rPr lang="en-US" dirty="0"/>
              <a:t>.</a:t>
            </a:r>
          </a:p>
          <a:p>
            <a:r>
              <a:rPr lang="en-US" dirty="0"/>
              <a:t>Whites set fire </a:t>
            </a:r>
            <a:r>
              <a:rPr lang="en-US" dirty="0" smtClean="0"/>
              <a:t>to </a:t>
            </a:r>
            <a:r>
              <a:rPr lang="en-US" dirty="0"/>
              <a:t>homes &amp; shot fleeing </a:t>
            </a:r>
            <a:r>
              <a:rPr lang="en-US" dirty="0" smtClean="0"/>
              <a:t>survivors</a:t>
            </a:r>
            <a:endParaRPr lang="en-US" dirty="0"/>
          </a:p>
          <a:p>
            <a:r>
              <a:rPr lang="en-US" dirty="0"/>
              <a:t>Pequot tribe </a:t>
            </a:r>
            <a:r>
              <a:rPr lang="en-US" dirty="0" smtClean="0"/>
              <a:t>is virtually annihilated</a:t>
            </a:r>
            <a:endParaRPr lang="en-US" dirty="0"/>
          </a:p>
        </p:txBody>
      </p:sp>
    </p:spTree>
    <p:extLst>
      <p:ext uri="{BB962C8B-B14F-4D97-AF65-F5344CB8AC3E}">
        <p14:creationId xmlns:p14="http://schemas.microsoft.com/office/powerpoint/2010/main" val="2955165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down)">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down)">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6" descr="Pequot Village map"/>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a:stretch>
            <a:fillRect/>
          </a:stretch>
        </p:blipFill>
        <p:spPr bwMode="auto">
          <a:xfrm>
            <a:off x="1276739" y="1464461"/>
            <a:ext cx="6436878" cy="529339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dirty="0"/>
              <a:t>A Pequot </a:t>
            </a:r>
            <a:r>
              <a:rPr lang="en-US" dirty="0" smtClean="0"/>
              <a:t>Village Destroyed</a:t>
            </a:r>
            <a:r>
              <a:rPr lang="en-US" dirty="0"/>
              <a:t>, </a:t>
            </a:r>
            <a:r>
              <a:rPr lang="en-US" dirty="0" smtClean="0"/>
              <a:t>1637</a:t>
            </a:r>
            <a:endParaRPr lang="en-US" dirty="0"/>
          </a:p>
        </p:txBody>
      </p:sp>
    </p:spTree>
    <p:extLst>
      <p:ext uri="{BB962C8B-B14F-4D97-AF65-F5344CB8AC3E}">
        <p14:creationId xmlns:p14="http://schemas.microsoft.com/office/powerpoint/2010/main" val="2611018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1" name="Picture 6"/>
          <p:cNvPicPr>
            <a:picLocks noChangeAspect="1" noChangeArrowheads="1"/>
          </p:cNvPicPr>
          <p:nvPr/>
        </p:nvPicPr>
        <p:blipFill>
          <a:blip r:embed="rId2">
            <a:extLst>
              <a:ext uri="{28A0092B-C50C-407E-A947-70E740481C1C}">
                <a14:useLocalDpi xmlns:a14="http://schemas.microsoft.com/office/drawing/2010/main" val="0"/>
              </a:ext>
            </a:extLst>
          </a:blip>
          <a:srcRect l="7935" t="4611" r="4793" b="3169"/>
          <a:stretch>
            <a:fillRect/>
          </a:stretch>
        </p:blipFill>
        <p:spPr bwMode="auto">
          <a:xfrm>
            <a:off x="7096397" y="942108"/>
            <a:ext cx="990600" cy="1801091"/>
          </a:xfrm>
          <a:prstGeom prst="rect">
            <a:avLst/>
          </a:prstGeom>
          <a:noFill/>
          <a:ln w="12700">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375694"/>
            <a:ext cx="8229600" cy="1143000"/>
          </a:xfrm>
        </p:spPr>
        <p:txBody>
          <a:bodyPr>
            <a:normAutofit/>
          </a:bodyPr>
          <a:lstStyle/>
          <a:p>
            <a:r>
              <a:rPr lang="en-US" dirty="0"/>
              <a:t>King Philip’s War (</a:t>
            </a:r>
            <a:r>
              <a:rPr lang="en-US" dirty="0" smtClean="0"/>
              <a:t>1675-1676</a:t>
            </a:r>
            <a:r>
              <a:rPr lang="en-US" dirty="0"/>
              <a:t>)</a:t>
            </a:r>
          </a:p>
        </p:txBody>
      </p:sp>
      <p:sp>
        <p:nvSpPr>
          <p:cNvPr id="3" name="Content Placeholder 2"/>
          <p:cNvSpPr>
            <a:spLocks noGrp="1"/>
          </p:cNvSpPr>
          <p:nvPr>
            <p:ph idx="1"/>
          </p:nvPr>
        </p:nvSpPr>
        <p:spPr>
          <a:xfrm>
            <a:off x="457200" y="1600200"/>
            <a:ext cx="5334000" cy="4953000"/>
          </a:xfrm>
        </p:spPr>
        <p:txBody>
          <a:bodyPr>
            <a:normAutofit/>
          </a:bodyPr>
          <a:lstStyle/>
          <a:p>
            <a:r>
              <a:rPr lang="en-US" sz="2800" dirty="0" err="1" smtClean="0"/>
              <a:t>Metacom</a:t>
            </a:r>
            <a:r>
              <a:rPr lang="en-US" sz="2800" dirty="0" smtClean="0"/>
              <a:t> </a:t>
            </a:r>
            <a:r>
              <a:rPr lang="en-US" sz="2800" dirty="0" smtClean="0"/>
              <a:t>(King </a:t>
            </a:r>
            <a:r>
              <a:rPr lang="en-US" sz="2800" dirty="0"/>
              <a:t>Philip to </a:t>
            </a:r>
            <a:r>
              <a:rPr lang="en-US" sz="2800" dirty="0" smtClean="0"/>
              <a:t>white settlers)</a:t>
            </a:r>
            <a:endParaRPr lang="en-US" sz="2800" dirty="0"/>
          </a:p>
          <a:p>
            <a:pPr lvl="1"/>
            <a:r>
              <a:rPr lang="en-US" sz="2400" dirty="0" smtClean="0"/>
              <a:t>Wanted to unite different nations</a:t>
            </a:r>
          </a:p>
          <a:p>
            <a:pPr lvl="1"/>
            <a:r>
              <a:rPr lang="en-US" sz="2400" dirty="0" smtClean="0"/>
              <a:t>Staged </a:t>
            </a:r>
            <a:r>
              <a:rPr lang="en-US" sz="2400" dirty="0" smtClean="0"/>
              <a:t>coordinated </a:t>
            </a:r>
            <a:r>
              <a:rPr lang="en-US" sz="2400" dirty="0"/>
              <a:t>attacks </a:t>
            </a:r>
            <a:br>
              <a:rPr lang="en-US" sz="2400" dirty="0"/>
            </a:br>
            <a:r>
              <a:rPr lang="en-US" sz="2400" dirty="0"/>
              <a:t>on white settlements throughout New England.</a:t>
            </a:r>
          </a:p>
          <a:p>
            <a:r>
              <a:rPr lang="en-US" sz="2800" dirty="0"/>
              <a:t>Frontier settlements forced to retreat to Boston.</a:t>
            </a:r>
          </a:p>
          <a:p>
            <a:endParaRPr lang="en-US" sz="2800" dirty="0"/>
          </a:p>
        </p:txBody>
      </p:sp>
      <p:pic>
        <p:nvPicPr>
          <p:cNvPr id="1026" name="Picture 2" descr="http://upload.wikimedia.org/wikipedia/commons/b/be/Brookfield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2743200"/>
            <a:ext cx="3243530" cy="3518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3777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4" name="Picture 5" descr="map-King Philip's War-1675"/>
          <p:cNvPicPr>
            <a:picLocks noChangeAspect="1" noChangeArrowheads="1"/>
          </p:cNvPicPr>
          <p:nvPr/>
        </p:nvPicPr>
        <p:blipFill>
          <a:blip r:embed="rId2">
            <a:lum bright="-12000" contrast="18000"/>
            <a:extLst>
              <a:ext uri="{28A0092B-C50C-407E-A947-70E740481C1C}">
                <a14:useLocalDpi xmlns:a14="http://schemas.microsoft.com/office/drawing/2010/main" val="0"/>
              </a:ext>
            </a:extLst>
          </a:blip>
          <a:srcRect l="1250" t="1250" r="1250" b="1250"/>
          <a:stretch>
            <a:fillRect/>
          </a:stretch>
        </p:blipFill>
        <p:spPr bwMode="auto">
          <a:xfrm>
            <a:off x="5120640" y="2743200"/>
            <a:ext cx="3733800" cy="3733800"/>
          </a:xfrm>
          <a:prstGeom prst="rect">
            <a:avLst/>
          </a:prstGeom>
          <a:noFill/>
          <a:ln w="9525">
            <a:solidFill>
              <a:srgbClr val="3A1D00"/>
            </a:solidFill>
            <a:miter lim="800000"/>
            <a:headEnd/>
            <a:tailEnd/>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28600"/>
            <a:ext cx="8229600" cy="1143000"/>
          </a:xfrm>
        </p:spPr>
        <p:txBody>
          <a:bodyPr>
            <a:normAutofit/>
          </a:bodyPr>
          <a:lstStyle/>
          <a:p>
            <a:r>
              <a:rPr lang="en-US" dirty="0"/>
              <a:t>King Philip’s War (</a:t>
            </a:r>
            <a:r>
              <a:rPr lang="en-US" dirty="0" smtClean="0"/>
              <a:t>1675-1676)</a:t>
            </a:r>
            <a:endParaRPr lang="en-US" dirty="0"/>
          </a:p>
        </p:txBody>
      </p:sp>
      <p:sp>
        <p:nvSpPr>
          <p:cNvPr id="3" name="Content Placeholder 2"/>
          <p:cNvSpPr>
            <a:spLocks noGrp="1"/>
          </p:cNvSpPr>
          <p:nvPr>
            <p:ph idx="1"/>
          </p:nvPr>
        </p:nvSpPr>
        <p:spPr>
          <a:xfrm>
            <a:off x="457200" y="1600200"/>
            <a:ext cx="4572000" cy="4525963"/>
          </a:xfrm>
        </p:spPr>
        <p:txBody>
          <a:bodyPr>
            <a:normAutofit/>
          </a:bodyPr>
          <a:lstStyle/>
          <a:p>
            <a:r>
              <a:rPr lang="en-US" sz="2800" dirty="0"/>
              <a:t>The war ended in failure for the Indians</a:t>
            </a:r>
          </a:p>
          <a:p>
            <a:r>
              <a:rPr lang="en-US" sz="2800" dirty="0" err="1"/>
              <a:t>Metacom</a:t>
            </a:r>
            <a:r>
              <a:rPr lang="en-US" sz="2800" dirty="0"/>
              <a:t> beheaded and drawn and quartered.</a:t>
            </a:r>
          </a:p>
          <a:p>
            <a:pPr lvl="1"/>
            <a:r>
              <a:rPr lang="en-US" sz="2400" dirty="0"/>
              <a:t>His son and wife sold into slavery.</a:t>
            </a:r>
          </a:p>
          <a:p>
            <a:pPr lvl="1"/>
            <a:r>
              <a:rPr lang="en-US" sz="2400" dirty="0"/>
              <a:t>Never </a:t>
            </a:r>
            <a:r>
              <a:rPr lang="en-US" sz="2400" dirty="0" smtClean="0"/>
              <a:t>again a </a:t>
            </a:r>
            <a:r>
              <a:rPr lang="en-US" sz="2400" dirty="0"/>
              <a:t>serious threat in New </a:t>
            </a:r>
            <a:r>
              <a:rPr lang="en-US" sz="2400" dirty="0" smtClean="0"/>
              <a:t>England</a:t>
            </a:r>
            <a:endParaRPr lang="en-US" sz="2400" dirty="0"/>
          </a:p>
        </p:txBody>
      </p:sp>
    </p:spTree>
    <p:extLst>
      <p:ext uri="{BB962C8B-B14F-4D97-AF65-F5344CB8AC3E}">
        <p14:creationId xmlns:p14="http://schemas.microsoft.com/office/powerpoint/2010/main" val="2750375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229600" cy="579438"/>
          </a:xfrm>
        </p:spPr>
        <p:txBody>
          <a:bodyPr>
            <a:normAutofit fontScale="90000"/>
          </a:bodyPr>
          <a:lstStyle/>
          <a:p>
            <a:r>
              <a:rPr lang="en-US" dirty="0" smtClean="0"/>
              <a:t>King Philip’s War </a:t>
            </a:r>
            <a:endParaRPr lang="en-US" dirty="0"/>
          </a:p>
        </p:txBody>
      </p:sp>
      <p:pic>
        <p:nvPicPr>
          <p:cNvPr id="5" name="m8rVlj2lLS4"/>
          <p:cNvPicPr>
            <a:picLocks noRot="1" noChangeAspect="1"/>
          </p:cNvPicPr>
          <p:nvPr>
            <a:videoFile r:link="rId1"/>
          </p:nvPr>
        </p:nvPicPr>
        <p:blipFill>
          <a:blip r:embed="rId3"/>
          <a:stretch>
            <a:fillRect/>
          </a:stretch>
        </p:blipFill>
        <p:spPr>
          <a:xfrm>
            <a:off x="10886" y="990600"/>
            <a:ext cx="9150531" cy="5147174"/>
          </a:xfrm>
          <a:prstGeom prst="rect">
            <a:avLst/>
          </a:prstGeom>
        </p:spPr>
      </p:pic>
    </p:spTree>
    <p:extLst>
      <p:ext uri="{BB962C8B-B14F-4D97-AF65-F5344CB8AC3E}">
        <p14:creationId xmlns:p14="http://schemas.microsoft.com/office/powerpoint/2010/main" val="29500911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r>
              <a:rPr lang="en-US" dirty="0" smtClean="0"/>
              <a:t>The Great Awakening</a:t>
            </a:r>
            <a:endParaRPr lang="en-US" dirty="0"/>
          </a:p>
        </p:txBody>
      </p:sp>
    </p:spTree>
    <p:extLst>
      <p:ext uri="{BB962C8B-B14F-4D97-AF65-F5344CB8AC3E}">
        <p14:creationId xmlns:p14="http://schemas.microsoft.com/office/powerpoint/2010/main" val="40799533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152400"/>
            <a:ext cx="8229600" cy="1143000"/>
          </a:xfrm>
        </p:spPr>
        <p:txBody>
          <a:bodyPr/>
          <a:lstStyle/>
          <a:p>
            <a:pPr>
              <a:defRPr/>
            </a:pPr>
            <a:r>
              <a:rPr lang="en-US" dirty="0" smtClean="0"/>
              <a:t>The Great Awakening </a:t>
            </a:r>
            <a:r>
              <a:rPr lang="en-US" altLang="en-US" dirty="0"/>
              <a:t>(1720-1760)</a:t>
            </a:r>
            <a:endParaRPr lang="en-US" dirty="0"/>
          </a:p>
        </p:txBody>
      </p:sp>
      <p:sp>
        <p:nvSpPr>
          <p:cNvPr id="3" name="Content Placeholder 2"/>
          <p:cNvSpPr>
            <a:spLocks noGrp="1"/>
          </p:cNvSpPr>
          <p:nvPr>
            <p:ph idx="1"/>
          </p:nvPr>
        </p:nvSpPr>
        <p:spPr>
          <a:xfrm>
            <a:off x="228600" y="1600200"/>
            <a:ext cx="4830763" cy="4525963"/>
          </a:xfrm>
        </p:spPr>
        <p:txBody>
          <a:bodyPr>
            <a:noAutofit/>
          </a:bodyPr>
          <a:lstStyle/>
          <a:p>
            <a:pPr marL="548640" indent="-411480">
              <a:buClr>
                <a:schemeClr val="tx1">
                  <a:shade val="95000"/>
                </a:schemeClr>
              </a:buClr>
              <a:defRPr/>
            </a:pPr>
            <a:r>
              <a:rPr lang="en-US" altLang="en-US" dirty="0"/>
              <a:t>Evangelical Protestant Movement </a:t>
            </a:r>
            <a:endParaRPr lang="en-US" altLang="en-US" dirty="0" smtClean="0"/>
          </a:p>
          <a:p>
            <a:pPr marL="548640" indent="-411480">
              <a:buClr>
                <a:schemeClr val="tx1">
                  <a:shade val="95000"/>
                </a:schemeClr>
              </a:buClr>
              <a:defRPr/>
            </a:pPr>
            <a:r>
              <a:rPr lang="en-US" dirty="0" smtClean="0"/>
              <a:t>Colonists lost the religious passion</a:t>
            </a:r>
          </a:p>
          <a:p>
            <a:pPr marL="548640" indent="-411480" eaLnBrk="1" fontAlgn="auto" hangingPunct="1">
              <a:spcAft>
                <a:spcPts val="0"/>
              </a:spcAft>
              <a:buClr>
                <a:schemeClr val="tx1">
                  <a:shade val="95000"/>
                </a:schemeClr>
              </a:buClr>
              <a:defRPr/>
            </a:pPr>
            <a:r>
              <a:rPr lang="en-US" dirty="0" smtClean="0"/>
              <a:t>Religion had become dry and dull, passionless</a:t>
            </a:r>
          </a:p>
          <a:p>
            <a:pPr marL="548640" indent="-411480" eaLnBrk="1" fontAlgn="auto" hangingPunct="1">
              <a:spcAft>
                <a:spcPts val="0"/>
              </a:spcAft>
              <a:buClr>
                <a:schemeClr val="tx1">
                  <a:shade val="95000"/>
                </a:schemeClr>
              </a:buClr>
              <a:defRPr/>
            </a:pPr>
            <a:r>
              <a:rPr lang="en-US" dirty="0" smtClean="0"/>
              <a:t>Religious revival lead by travelling ministers</a:t>
            </a:r>
          </a:p>
          <a:p>
            <a:pPr marL="822960" lvl="1" indent="-411480">
              <a:buClr>
                <a:schemeClr val="tx1">
                  <a:shade val="95000"/>
                </a:schemeClr>
              </a:buClr>
              <a:defRPr/>
            </a:pPr>
            <a:r>
              <a:rPr lang="en-US" sz="2400" dirty="0" smtClean="0"/>
              <a:t>inner </a:t>
            </a:r>
            <a:r>
              <a:rPr lang="en-US" sz="2400" dirty="0"/>
              <a:t>religious </a:t>
            </a:r>
            <a:r>
              <a:rPr lang="en-US" sz="2400" dirty="0" smtClean="0"/>
              <a:t>belief </a:t>
            </a:r>
            <a:r>
              <a:rPr lang="en-US" sz="2400" dirty="0"/>
              <a:t>was </a:t>
            </a:r>
            <a:r>
              <a:rPr lang="en-US" sz="2400" dirty="0" smtClean="0"/>
              <a:t>more that </a:t>
            </a:r>
            <a:r>
              <a:rPr lang="en-US" sz="2400" dirty="0"/>
              <a:t>outward </a:t>
            </a:r>
            <a:r>
              <a:rPr lang="en-US" sz="2400" dirty="0" smtClean="0"/>
              <a:t>behavior</a:t>
            </a:r>
            <a:endParaRPr lang="en-US" sz="2400" dirty="0"/>
          </a:p>
          <a:p>
            <a:pPr marL="822960" lvl="1" indent="-411480">
              <a:buClr>
                <a:schemeClr val="tx1">
                  <a:shade val="95000"/>
                </a:schemeClr>
              </a:buClr>
              <a:defRPr/>
            </a:pPr>
            <a:r>
              <a:rPr lang="en-US" sz="2400" dirty="0" smtClean="0"/>
              <a:t>Appealed </a:t>
            </a:r>
            <a:r>
              <a:rPr lang="en-US" sz="2400" dirty="0"/>
              <a:t>to the heart and drew large </a:t>
            </a:r>
            <a:r>
              <a:rPr lang="en-US" sz="2400" dirty="0" smtClean="0"/>
              <a:t>crowds</a:t>
            </a:r>
            <a:endParaRPr lang="en-US" b="1" dirty="0" smtClean="0"/>
          </a:p>
          <a:p>
            <a:pPr marL="548640" indent="-411480" eaLnBrk="1" fontAlgn="auto" hangingPunct="1">
              <a:spcAft>
                <a:spcPts val="0"/>
              </a:spcAft>
              <a:buClr>
                <a:schemeClr val="tx1">
                  <a:shade val="95000"/>
                </a:schemeClr>
              </a:buClr>
              <a:buFont typeface="Wingdings 2"/>
              <a:buNone/>
              <a:defRPr/>
            </a:pPr>
            <a:r>
              <a:rPr lang="en-US" b="1" dirty="0" smtClean="0"/>
              <a:t> </a:t>
            </a:r>
            <a:endParaRPr lang="en-US" b="1" dirty="0"/>
          </a:p>
        </p:txBody>
      </p:sp>
      <p:pic>
        <p:nvPicPr>
          <p:cNvPr id="9220" name="Picture 4" descr="http://apushbible.com/wp-content/uploads/2011/01/The-Great-Awaken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9363" y="1981200"/>
            <a:ext cx="3760787"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7049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down)">
                                      <p:cBhvr>
                                        <p:cTn id="25" dur="500"/>
                                        <p:tgtEl>
                                          <p:spTgt spid="3">
                                            <p:txEl>
                                              <p:pRg st="4" end="4"/>
                                            </p:tx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down)">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wipe(down)">
                                      <p:cBhvr>
                                        <p:cTn id="3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Leaders of the Movement</a:t>
            </a:r>
            <a:endParaRPr lang="en-US" dirty="0"/>
          </a:p>
        </p:txBody>
      </p:sp>
      <p:sp>
        <p:nvSpPr>
          <p:cNvPr id="11267" name="Content Placeholder 2"/>
          <p:cNvSpPr>
            <a:spLocks noGrp="1"/>
          </p:cNvSpPr>
          <p:nvPr>
            <p:ph idx="1"/>
          </p:nvPr>
        </p:nvSpPr>
        <p:spPr>
          <a:xfrm>
            <a:off x="609600" y="1524001"/>
            <a:ext cx="3352800" cy="533400"/>
          </a:xfrm>
        </p:spPr>
        <p:txBody>
          <a:bodyPr/>
          <a:lstStyle/>
          <a:p>
            <a:pPr eaLnBrk="1" hangingPunct="1">
              <a:buFont typeface="Wingdings 2" pitchFamily="18" charset="2"/>
              <a:buNone/>
            </a:pPr>
            <a:r>
              <a:rPr lang="en-US" altLang="en-US" dirty="0" smtClean="0">
                <a:solidFill>
                  <a:schemeClr val="tx1"/>
                </a:solidFill>
              </a:rPr>
              <a:t>George Whitefield</a:t>
            </a:r>
          </a:p>
          <a:p>
            <a:pPr eaLnBrk="1" hangingPunct="1">
              <a:buFont typeface="Wingdings 2" pitchFamily="18" charset="2"/>
              <a:buNone/>
            </a:pPr>
            <a:endParaRPr lang="en-US" altLang="en-US" dirty="0" smtClean="0"/>
          </a:p>
        </p:txBody>
      </p:sp>
      <p:pic>
        <p:nvPicPr>
          <p:cNvPr id="11268" name="Picture 4" descr="http://www.havelshouseofhistory.com/George%20Whitefield%20Pict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057400"/>
            <a:ext cx="3276600"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6" descr="http://3.bp.blogspot.com/_nIdyoRPfxJY/R0Nxp6Y2aiI/AAAAAAAAEIA/fi0tIpseYd0/s400/jonathan-edward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981200"/>
            <a:ext cx="3429000" cy="446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Content Placeholder 2"/>
          <p:cNvSpPr txBox="1">
            <a:spLocks/>
          </p:cNvSpPr>
          <p:nvPr/>
        </p:nvSpPr>
        <p:spPr bwMode="auto">
          <a:xfrm>
            <a:off x="5181600" y="1524001"/>
            <a:ext cx="381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en-US" altLang="en-US" sz="2400" dirty="0">
                <a:latin typeface="+mj-lt"/>
              </a:rPr>
              <a:t>Jonathan Edwards</a:t>
            </a:r>
          </a:p>
          <a:p>
            <a:pPr eaLnBrk="1" hangingPunct="1">
              <a:spcBef>
                <a:spcPct val="20000"/>
              </a:spcBef>
              <a:buFont typeface="Arial" charset="0"/>
              <a:buNone/>
            </a:pPr>
            <a:endParaRPr lang="en-US" altLang="en-US" sz="3200" dirty="0">
              <a:latin typeface="Book Antiqua" pitchFamily="18" charset="0"/>
            </a:endParaRPr>
          </a:p>
        </p:txBody>
      </p:sp>
    </p:spTree>
    <p:extLst>
      <p:ext uri="{BB962C8B-B14F-4D97-AF65-F5344CB8AC3E}">
        <p14:creationId xmlns:p14="http://schemas.microsoft.com/office/powerpoint/2010/main" val="964965218"/>
      </p:ext>
    </p:extLst>
  </p:cSld>
  <p:clrMapOvr>
    <a:masterClrMapping/>
  </p:clrMapOvr>
  <p:timing>
    <p:tnLst>
      <p:par>
        <p:cTn id="1" dur="indefinite" restart="never" nodeType="tmRoot"/>
      </p:par>
    </p:tnLst>
  </p:timing>
</p:sld>
</file>

<file path=ppt/theme/theme1.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414</TotalTime>
  <Words>609</Words>
  <Application>Microsoft Office PowerPoint</Application>
  <PresentationFormat>On-screen Show (4:3)</PresentationFormat>
  <Paragraphs>58</Paragraphs>
  <Slides>17</Slides>
  <Notes>3</Notes>
  <HiddenSlides>0</HiddenSlides>
  <MMClips>2</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Thatch</vt:lpstr>
      <vt:lpstr>Colonist &amp; American Indian Conflicts</vt:lpstr>
      <vt:lpstr>The Pequot Wars: 1636-1637</vt:lpstr>
      <vt:lpstr>A Pequot Village Destroyed, 1637</vt:lpstr>
      <vt:lpstr>King Philip’s War (1675-1676)</vt:lpstr>
      <vt:lpstr>King Philip’s War (1675-1676)</vt:lpstr>
      <vt:lpstr>King Philip’s War </vt:lpstr>
      <vt:lpstr>The Great Awakening</vt:lpstr>
      <vt:lpstr>The Great Awakening (1720-1760)</vt:lpstr>
      <vt:lpstr>Leaders of the Movement</vt:lpstr>
      <vt:lpstr>New Lights vs. Old Lights</vt:lpstr>
      <vt:lpstr>PowerPoint Presentation</vt:lpstr>
      <vt:lpstr>PowerPoint Presentation</vt:lpstr>
      <vt:lpstr>PowerPoint Presentation</vt:lpstr>
      <vt:lpstr>“Sinners in the Hands of an Angry God,” Jonathan Edwards (1741)</vt:lpstr>
      <vt:lpstr>Ben on George Whitefield</vt:lpstr>
      <vt:lpstr>Impact of the Great Awakening</vt:lpstr>
      <vt:lpstr>Seven Year’s War &amp; Great Awakening</vt:lpstr>
    </vt:vector>
  </TitlesOfParts>
  <Company>Wake County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Colonial America</dc:title>
  <dc:creator>rjones9</dc:creator>
  <cp:lastModifiedBy>rjones9</cp:lastModifiedBy>
  <cp:revision>11</cp:revision>
  <dcterms:created xsi:type="dcterms:W3CDTF">2014-10-01T11:24:18Z</dcterms:created>
  <dcterms:modified xsi:type="dcterms:W3CDTF">2014-10-01T18:25:15Z</dcterms:modified>
</cp:coreProperties>
</file>