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57" r:id="rId5"/>
    <p:sldId id="258" r:id="rId6"/>
    <p:sldId id="266" r:id="rId7"/>
    <p:sldId id="267" r:id="rId8"/>
    <p:sldId id="259" r:id="rId9"/>
    <p:sldId id="269" r:id="rId10"/>
    <p:sldId id="270" r:id="rId11"/>
    <p:sldId id="260" r:id="rId12"/>
    <p:sldId id="271" r:id="rId13"/>
    <p:sldId id="272" r:id="rId14"/>
    <p:sldId id="261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BCC9186-A0AC-4DFC-A122-7FE3ED4722F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F6D4E17-D290-4F5F-83FF-B92D6C9C1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9186-A0AC-4DFC-A122-7FE3ED4722F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4E17-D290-4F5F-83FF-B92D6C9C1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9186-A0AC-4DFC-A122-7FE3ED4722F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4E17-D290-4F5F-83FF-B92D6C9C1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CC9186-A0AC-4DFC-A122-7FE3ED4722F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F6D4E17-D290-4F5F-83FF-B92D6C9C1F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BCC9186-A0AC-4DFC-A122-7FE3ED4722F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F6D4E17-D290-4F5F-83FF-B92D6C9C1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9186-A0AC-4DFC-A122-7FE3ED4722F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4E17-D290-4F5F-83FF-B92D6C9C1F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9186-A0AC-4DFC-A122-7FE3ED4722F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4E17-D290-4F5F-83FF-B92D6C9C1F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CC9186-A0AC-4DFC-A122-7FE3ED4722F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F6D4E17-D290-4F5F-83FF-B92D6C9C1F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9186-A0AC-4DFC-A122-7FE3ED4722F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4E17-D290-4F5F-83FF-B92D6C9C1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CC9186-A0AC-4DFC-A122-7FE3ED4722F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F6D4E17-D290-4F5F-83FF-B92D6C9C1F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CC9186-A0AC-4DFC-A122-7FE3ED4722F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F6D4E17-D290-4F5F-83FF-B92D6C9C1F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BCC9186-A0AC-4DFC-A122-7FE3ED4722F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F6D4E17-D290-4F5F-83FF-B92D6C9C1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M-764N2QM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Counterculture and the 1960s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Latinos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Cesar Chavez</a:t>
            </a:r>
            <a:r>
              <a:rPr lang="en-US" dirty="0" smtClean="0"/>
              <a:t> – founded the </a:t>
            </a:r>
            <a:r>
              <a:rPr lang="en-US" b="1" dirty="0" smtClean="0"/>
              <a:t>United Farm Workers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Boycott of the grape industry to force negotiations</a:t>
            </a:r>
          </a:p>
          <a:p>
            <a:pPr lvl="0"/>
            <a:r>
              <a:rPr lang="en-US" dirty="0" smtClean="0"/>
              <a:t>established a broad base of local Community Service chapters</a:t>
            </a:r>
          </a:p>
          <a:p>
            <a:r>
              <a:rPr lang="en-US" dirty="0" smtClean="0"/>
              <a:t>Led to the establishment of a political branch called </a:t>
            </a:r>
            <a:r>
              <a:rPr lang="en-US" b="1" dirty="0" smtClean="0"/>
              <a:t>La </a:t>
            </a:r>
            <a:r>
              <a:rPr lang="en-US" b="1" dirty="0" err="1" smtClean="0"/>
              <a:t>Raza</a:t>
            </a:r>
            <a:r>
              <a:rPr lang="en-US" dirty="0" smtClean="0"/>
              <a:t> that supported Latino candidates for political office.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Key People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Tactics They Used/Events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chavez.cde.ca.gov/ModelCurriculum/Teachers/Lessons/Resources/Biographies/Middle_Level_Biography_files/image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4894307" cy="3124200"/>
          </a:xfrm>
          <a:prstGeom prst="rect">
            <a:avLst/>
          </a:prstGeom>
          <a:noFill/>
        </p:spPr>
      </p:pic>
      <p:pic>
        <p:nvPicPr>
          <p:cNvPr id="29700" name="Picture 4" descr="http://upload.wikimedia.org/wikipedia/commons/thumb/c/c7/Nortenos.jpg/220px-Norten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219200"/>
            <a:ext cx="2095500" cy="1257301"/>
          </a:xfrm>
          <a:prstGeom prst="rect">
            <a:avLst/>
          </a:prstGeom>
          <a:noFill/>
        </p:spPr>
      </p:pic>
      <p:pic>
        <p:nvPicPr>
          <p:cNvPr id="29702" name="Picture 6" descr="http://www.learner.org/courses/amerhistory/images/archive/full/6633_f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971800"/>
            <a:ext cx="3193551" cy="3552826"/>
          </a:xfrm>
          <a:prstGeom prst="rect">
            <a:avLst/>
          </a:prstGeom>
          <a:noFill/>
        </p:spPr>
      </p:pic>
      <p:pic>
        <p:nvPicPr>
          <p:cNvPr id="29704" name="Picture 8" descr="http://objectofhistory.org/content/thumbnails/boycottpin_f1c63eba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581400"/>
            <a:ext cx="2209800" cy="2209800"/>
          </a:xfrm>
          <a:prstGeom prst="rect">
            <a:avLst/>
          </a:prstGeom>
          <a:noFill/>
        </p:spPr>
      </p:pic>
      <p:pic>
        <p:nvPicPr>
          <p:cNvPr id="29706" name="Picture 10" descr="https://s-media-cache-ak0.pinimg.com/236x/8a/d7/59/8ad7597b100f657facd1c3778e82cd4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3429000"/>
            <a:ext cx="2247900" cy="2981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Hippies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Vietnam War</a:t>
            </a:r>
          </a:p>
          <a:p>
            <a:r>
              <a:rPr lang="en-US" dirty="0" smtClean="0"/>
              <a:t>Materialism/ consumerism</a:t>
            </a:r>
          </a:p>
          <a:p>
            <a:r>
              <a:rPr lang="en-US" dirty="0" smtClean="0"/>
              <a:t>Conventional thinking/conformity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Sexual liberation</a:t>
            </a:r>
          </a:p>
          <a:p>
            <a:r>
              <a:rPr lang="en-US" dirty="0" smtClean="0"/>
              <a:t>Experimentation with mind altering substances</a:t>
            </a:r>
          </a:p>
          <a:p>
            <a:r>
              <a:rPr lang="en-US" dirty="0" smtClean="0"/>
              <a:t>Random acts of exuberance</a:t>
            </a:r>
          </a:p>
          <a:p>
            <a:r>
              <a:rPr lang="en-US" dirty="0" smtClean="0"/>
              <a:t>Rock n’ roll music</a:t>
            </a:r>
          </a:p>
          <a:p>
            <a:r>
              <a:rPr lang="en-US" dirty="0" smtClean="0"/>
              <a:t>Draft Dodging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What are they Against?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What are they For?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Hippies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b="1" dirty="0" smtClean="0"/>
              <a:t>Timothy Leary – </a:t>
            </a:r>
            <a:r>
              <a:rPr lang="en-US" dirty="0" smtClean="0"/>
              <a:t>Harvard Psychology professor who advised people to “Tune in, Turn On, and Drop </a:t>
            </a:r>
            <a:r>
              <a:rPr lang="en-US" dirty="0" smtClean="0"/>
              <a:t>Out</a:t>
            </a:r>
            <a:r>
              <a:rPr lang="en-US" dirty="0" smtClean="0"/>
              <a:t>,” invents LSD</a:t>
            </a:r>
            <a:endParaRPr lang="en-US" dirty="0" smtClean="0"/>
          </a:p>
          <a:p>
            <a:r>
              <a:rPr lang="en-US" b="1" dirty="0" err="1" smtClean="0"/>
              <a:t>Haight</a:t>
            </a:r>
            <a:r>
              <a:rPr lang="en-US" b="1" dirty="0" smtClean="0"/>
              <a:t> Ashbury</a:t>
            </a:r>
            <a:r>
              <a:rPr lang="en-US" dirty="0" smtClean="0"/>
              <a:t> – most famous Hippie neighborhood, in San Francisco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 smtClean="0"/>
              <a:t>Woodstock – 1969</a:t>
            </a:r>
            <a:r>
              <a:rPr lang="en-US" dirty="0" smtClean="0"/>
              <a:t> – largest impromptu outdoor music festival</a:t>
            </a:r>
          </a:p>
          <a:p>
            <a:r>
              <a:rPr lang="en-US" dirty="0" smtClean="0"/>
              <a:t>Protests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Key People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Tactics They Used/Events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lavistachurchofchrist.org/LVarticles/images/hipp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4286250" cy="3209926"/>
          </a:xfrm>
          <a:prstGeom prst="rect">
            <a:avLst/>
          </a:prstGeom>
          <a:noFill/>
        </p:spPr>
      </p:pic>
      <p:pic>
        <p:nvPicPr>
          <p:cNvPr id="30724" name="Picture 4" descr="http://farm4.static.flickr.com/3254/2668373245_272050299b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1000"/>
            <a:ext cx="3352799" cy="3352800"/>
          </a:xfrm>
          <a:prstGeom prst="rect">
            <a:avLst/>
          </a:prstGeom>
          <a:noFill/>
        </p:spPr>
      </p:pic>
      <p:pic>
        <p:nvPicPr>
          <p:cNvPr id="30726" name="Picture 6" descr="Woodstock pos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581400"/>
            <a:ext cx="2095500" cy="2876551"/>
          </a:xfrm>
          <a:prstGeom prst="rect">
            <a:avLst/>
          </a:prstGeom>
          <a:noFill/>
        </p:spPr>
      </p:pic>
      <p:pic>
        <p:nvPicPr>
          <p:cNvPr id="30728" name="Picture 8" descr="http://wac.450f.edgecastcdn.net/80450F/1057thehawk.com/files/2013/08/Woodstock-69-facebo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505200"/>
            <a:ext cx="4572000" cy="306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Counterculture / Chaos</a:t>
            </a:r>
          </a:p>
        </p:txBody>
      </p:sp>
      <p:sp>
        <p:nvSpPr>
          <p:cNvPr id="3481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FSM – 1 of 3 – 6:15-8:17</a:t>
            </a:r>
          </a:p>
          <a:p>
            <a:endParaRPr lang="en-US" dirty="0" smtClean="0"/>
          </a:p>
          <a:p>
            <a:r>
              <a:rPr lang="en-US" dirty="0" smtClean="0"/>
              <a:t>Counterculture – 3 of 3 – 7:50, 37:50</a:t>
            </a:r>
          </a:p>
          <a:p>
            <a:r>
              <a:rPr lang="en-US" dirty="0" smtClean="0">
                <a:hlinkClick r:id="rId2"/>
              </a:rPr>
              <a:t>Chaos </a:t>
            </a:r>
            <a:r>
              <a:rPr lang="en-US" dirty="0" smtClean="0"/>
              <a:t>/ convention – 3 of 3 </a:t>
            </a:r>
            <a:r>
              <a:rPr lang="en-US" smtClean="0"/>
              <a:t>– 9:28, 39:28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objectification of women.</a:t>
            </a:r>
          </a:p>
          <a:p>
            <a:r>
              <a:rPr lang="en-US" dirty="0" smtClean="0"/>
              <a:t>Limited career opportunities.</a:t>
            </a:r>
          </a:p>
          <a:p>
            <a:r>
              <a:rPr lang="en-US" dirty="0" smtClean="0"/>
              <a:t>The criminalization of abortion.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Women’s liberation” - Equal opportunity.</a:t>
            </a:r>
          </a:p>
          <a:p>
            <a:r>
              <a:rPr lang="en-US" dirty="0" smtClean="0"/>
              <a:t>Abortion rights.</a:t>
            </a:r>
          </a:p>
          <a:p>
            <a:r>
              <a:rPr lang="en-US" dirty="0" smtClean="0"/>
              <a:t>Affirmative action policies.</a:t>
            </a:r>
          </a:p>
          <a:p>
            <a:r>
              <a:rPr lang="en-US" dirty="0" smtClean="0"/>
              <a:t>The formal title of Ms.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What are they Against?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What are they For?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Key People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Betty Friedan</a:t>
            </a:r>
            <a:r>
              <a:rPr lang="en-US" dirty="0" smtClean="0"/>
              <a:t>  - wrote </a:t>
            </a:r>
            <a:r>
              <a:rPr lang="en-US" i="1" dirty="0" smtClean="0"/>
              <a:t>The Feminine Mystique</a:t>
            </a:r>
            <a:r>
              <a:rPr lang="en-US" dirty="0" smtClean="0"/>
              <a:t> inspiring the movement</a:t>
            </a:r>
          </a:p>
          <a:p>
            <a:r>
              <a:rPr lang="en-US" b="1" dirty="0" smtClean="0"/>
              <a:t>Gloria Steinem</a:t>
            </a:r>
            <a:r>
              <a:rPr lang="en-US" dirty="0" smtClean="0"/>
              <a:t> founded NOW – the </a:t>
            </a:r>
            <a:r>
              <a:rPr lang="en-US" b="1" dirty="0" smtClean="0"/>
              <a:t>National Organization for Women</a:t>
            </a:r>
            <a:r>
              <a:rPr lang="en-US" dirty="0" smtClean="0"/>
              <a:t> and Ms. Magazine</a:t>
            </a:r>
          </a:p>
          <a:p>
            <a:r>
              <a:rPr lang="en-US" b="1" dirty="0" smtClean="0"/>
              <a:t>Phyllis </a:t>
            </a:r>
            <a:r>
              <a:rPr lang="en-US" b="1" dirty="0" err="1" smtClean="0"/>
              <a:t>Schlafly</a:t>
            </a:r>
            <a:r>
              <a:rPr lang="en-US" dirty="0" smtClean="0"/>
              <a:t> – key OPPONENT to the </a:t>
            </a:r>
            <a:r>
              <a:rPr lang="en-US" b="1" dirty="0" smtClean="0"/>
              <a:t>Equal Rights Amendment</a:t>
            </a:r>
            <a:r>
              <a:rPr lang="en-US" dirty="0" smtClean="0"/>
              <a:t>, which failed to pass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Tactics They Used/Events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 smtClean="0"/>
              <a:t>Roe v. Wade</a:t>
            </a:r>
            <a:r>
              <a:rPr lang="en-US" dirty="0" smtClean="0"/>
              <a:t> – guaranteed women to a legal, safe abortion within certain time limits.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aycheesemester2.files.wordpress.com/2012/04/bett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2590800" cy="3316224"/>
          </a:xfrm>
          <a:prstGeom prst="rect">
            <a:avLst/>
          </a:prstGeom>
          <a:noFill/>
        </p:spPr>
      </p:pic>
      <p:pic>
        <p:nvPicPr>
          <p:cNvPr id="1028" name="Picture 4" descr="http://www.baumanrarebooks.com/BookImages/775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762000"/>
            <a:ext cx="4010526" cy="3048000"/>
          </a:xfrm>
          <a:prstGeom prst="rect">
            <a:avLst/>
          </a:prstGeom>
          <a:noFill/>
        </p:spPr>
      </p:pic>
      <p:pic>
        <p:nvPicPr>
          <p:cNvPr id="1030" name="Picture 6" descr="https://www.smith.edu/library/libs/ssc/news/images/steinem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505200"/>
            <a:ext cx="1905000" cy="2819401"/>
          </a:xfrm>
          <a:prstGeom prst="rect">
            <a:avLst/>
          </a:prstGeom>
          <a:noFill/>
        </p:spPr>
      </p:pic>
      <p:pic>
        <p:nvPicPr>
          <p:cNvPr id="1032" name="Picture 8" descr="http://d1oi7t5trwfj5d.cloudfront.net/a0/84/ff5f0e86467db34649e686f7d83f/first-issue-of-ms-magazi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505200"/>
            <a:ext cx="2272538" cy="2926015"/>
          </a:xfrm>
          <a:prstGeom prst="rect">
            <a:avLst/>
          </a:prstGeom>
          <a:noFill/>
        </p:spPr>
      </p:pic>
      <p:pic>
        <p:nvPicPr>
          <p:cNvPr id="1034" name="Picture 10" descr="http://upload.wikimedia.org/wikipedia/en/e/e5/Ms_Magazine_Spring_Summer_2012_cov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4191000"/>
            <a:ext cx="1524000" cy="2047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ages.fineartamerica.com/images-medium-large/phyllis-schlafly-ca-1977-evere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3505200" cy="5337868"/>
          </a:xfrm>
          <a:prstGeom prst="rect">
            <a:avLst/>
          </a:prstGeom>
          <a:noFill/>
        </p:spPr>
      </p:pic>
      <p:pic>
        <p:nvPicPr>
          <p:cNvPr id="27652" name="Picture 4" descr="http://www.okhistory.org/images/enc/EQ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524000"/>
            <a:ext cx="4410075" cy="2571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Broken treaties</a:t>
            </a:r>
          </a:p>
          <a:p>
            <a:r>
              <a:rPr lang="en-US" dirty="0" smtClean="0"/>
              <a:t>The Termination Policy of the 1950s that broke up tribes and tried to assimilate natives into cities</a:t>
            </a:r>
          </a:p>
          <a:p>
            <a:r>
              <a:rPr lang="en-US" dirty="0" smtClean="0"/>
              <a:t>The corruption of the Bureau of Indian Affairs</a:t>
            </a:r>
          </a:p>
          <a:p>
            <a:r>
              <a:rPr lang="en-US" dirty="0" smtClean="0"/>
              <a:t>Poverty / alcoholism / resource extraction on land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Self determination and tribal autonomy</a:t>
            </a:r>
          </a:p>
          <a:p>
            <a:r>
              <a:rPr lang="en-US" dirty="0" smtClean="0"/>
              <a:t>Restoration of tribal lands as had been established under the New Deal  / Indian Reorganization Act.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What are they Against?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What are they For?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Dennis Banks</a:t>
            </a:r>
          </a:p>
          <a:p>
            <a:r>
              <a:rPr lang="en-US" dirty="0" smtClean="0"/>
              <a:t>Coordinated with the Black Panthers.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Takeover of Alcatraz Island from 1969-1971.</a:t>
            </a:r>
          </a:p>
          <a:p>
            <a:r>
              <a:rPr lang="en-US" dirty="0" smtClean="0"/>
              <a:t>Dept. of Interior Bureau of Indian Affairs building takeover</a:t>
            </a:r>
          </a:p>
          <a:p>
            <a:r>
              <a:rPr lang="en-US" dirty="0" smtClean="0"/>
              <a:t> 71-day armed standoff with federal forces at Wounded Knee, South Dakota</a:t>
            </a:r>
          </a:p>
          <a:p>
            <a:r>
              <a:rPr lang="en-US" dirty="0" smtClean="0"/>
              <a:t>Passage of the Indian Civil Rights Act of 1968, restoring tribal life.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Key People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Tactics They Used/Events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calur.de/attachments/Image/denn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3739161" cy="2667000"/>
          </a:xfrm>
          <a:prstGeom prst="rect">
            <a:avLst/>
          </a:prstGeom>
          <a:noFill/>
        </p:spPr>
      </p:pic>
      <p:pic>
        <p:nvPicPr>
          <p:cNvPr id="28676" name="Picture 4" descr="http://upload.wikimedia.org/wikipedia/commons/thumb/d/d9/Flag_of_the_American_Indian_Movement.svg/300px-Flag_of_the_American_Indian_Movement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914400"/>
            <a:ext cx="3429000" cy="2286000"/>
          </a:xfrm>
          <a:prstGeom prst="rect">
            <a:avLst/>
          </a:prstGeom>
          <a:noFill/>
        </p:spPr>
      </p:pic>
      <p:pic>
        <p:nvPicPr>
          <p:cNvPr id="28678" name="Picture 6" descr="http://25.media.tumblr.com/tumblr_lx390lrKpe1qjzjwoo1_1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971800"/>
            <a:ext cx="2810332" cy="3573463"/>
          </a:xfrm>
          <a:prstGeom prst="rect">
            <a:avLst/>
          </a:prstGeom>
          <a:noFill/>
        </p:spPr>
      </p:pic>
      <p:pic>
        <p:nvPicPr>
          <p:cNvPr id="28680" name="Picture 8" descr="http://www.amoeba.com/dynamic-images/blog/Eric_B/AIm-at-Wounded-Kne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733800"/>
            <a:ext cx="3629247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Latinos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Poverty / hunger</a:t>
            </a:r>
          </a:p>
          <a:p>
            <a:r>
              <a:rPr lang="en-US" dirty="0" smtClean="0"/>
              <a:t>Low wages</a:t>
            </a:r>
          </a:p>
          <a:p>
            <a:r>
              <a:rPr lang="en-US" dirty="0" smtClean="0"/>
              <a:t>Dangerous working conditions</a:t>
            </a:r>
          </a:p>
          <a:p>
            <a:r>
              <a:rPr lang="en-US" dirty="0" smtClean="0"/>
              <a:t>Lack of access to public services / education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Unionization of farm labor</a:t>
            </a:r>
          </a:p>
          <a:p>
            <a:r>
              <a:rPr lang="en-US" dirty="0" smtClean="0"/>
              <a:t>Bilingual ballots / education access</a:t>
            </a:r>
          </a:p>
          <a:p>
            <a:r>
              <a:rPr lang="en-US" dirty="0" smtClean="0"/>
              <a:t>Public services for migrants / undocumented workers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What are they Against?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What are they For? 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1225</TotalTime>
  <Words>395</Words>
  <Application>Microsoft Office PowerPoint</Application>
  <PresentationFormat>On-screen Show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Oriel</vt:lpstr>
      <vt:lpstr>Counterculture and the 1960s</vt:lpstr>
      <vt:lpstr>Women </vt:lpstr>
      <vt:lpstr>Women</vt:lpstr>
      <vt:lpstr>Slide 4</vt:lpstr>
      <vt:lpstr>Slide 5</vt:lpstr>
      <vt:lpstr>Native Americans</vt:lpstr>
      <vt:lpstr>Native Americans</vt:lpstr>
      <vt:lpstr>Slide 8</vt:lpstr>
      <vt:lpstr>Latinos</vt:lpstr>
      <vt:lpstr>Latinos </vt:lpstr>
      <vt:lpstr>Slide 11</vt:lpstr>
      <vt:lpstr>Hippies</vt:lpstr>
      <vt:lpstr>Hippies</vt:lpstr>
      <vt:lpstr>Slide 14</vt:lpstr>
      <vt:lpstr>Counterculture / Chaos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Counterculture and the 1960s</dc:title>
  <dc:creator>ascioli</dc:creator>
  <cp:lastModifiedBy>Owner</cp:lastModifiedBy>
  <cp:revision>129</cp:revision>
  <dcterms:created xsi:type="dcterms:W3CDTF">2015-05-13T08:37:49Z</dcterms:created>
  <dcterms:modified xsi:type="dcterms:W3CDTF">2016-03-02T19:07:38Z</dcterms:modified>
</cp:coreProperties>
</file>