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8" r:id="rId5"/>
    <p:sldId id="260" r:id="rId6"/>
    <p:sldId id="259" r:id="rId7"/>
    <p:sldId id="262" r:id="rId8"/>
    <p:sldId id="266" r:id="rId9"/>
    <p:sldId id="265" r:id="rId10"/>
    <p:sldId id="268" r:id="rId11"/>
    <p:sldId id="267" r:id="rId12"/>
    <p:sldId id="275" r:id="rId13"/>
    <p:sldId id="271" r:id="rId14"/>
    <p:sldId id="272" r:id="rId15"/>
    <p:sldId id="273" r:id="rId16"/>
    <p:sldId id="276" r:id="rId17"/>
    <p:sldId id="277" r:id="rId18"/>
    <p:sldId id="261" r:id="rId19"/>
    <p:sldId id="279" r:id="rId20"/>
  </p:sldIdLst>
  <p:sldSz cx="9144000" cy="6858000" type="letter"/>
  <p:notesSz cx="6954838"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66" d="100"/>
          <a:sy n="66" d="100"/>
        </p:scale>
        <p:origin x="-1224" y="-30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F17437-5355-4F99-95B6-9CFE9BF0E94A}" type="datetimeFigureOut">
              <a:rPr lang="en-US" smtClean="0"/>
              <a:pPr/>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2E006-E25C-45CA-9C44-7A53ADBDB50F}" type="slidenum">
              <a:rPr lang="en-US" smtClean="0"/>
              <a:pPr/>
              <a:t>‹#›</a:t>
            </a:fld>
            <a:endParaRPr lang="en-US"/>
          </a:p>
        </p:txBody>
      </p:sp>
    </p:spTree>
    <p:extLst>
      <p:ext uri="{BB962C8B-B14F-4D97-AF65-F5344CB8AC3E}">
        <p14:creationId xmlns="" xmlns:p14="http://schemas.microsoft.com/office/powerpoint/2010/main" val="2357718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F17437-5355-4F99-95B6-9CFE9BF0E94A}" type="datetimeFigureOut">
              <a:rPr lang="en-US" smtClean="0"/>
              <a:pPr/>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2E006-E25C-45CA-9C44-7A53ADBDB50F}" type="slidenum">
              <a:rPr lang="en-US" smtClean="0"/>
              <a:pPr/>
              <a:t>‹#›</a:t>
            </a:fld>
            <a:endParaRPr lang="en-US"/>
          </a:p>
        </p:txBody>
      </p:sp>
    </p:spTree>
    <p:extLst>
      <p:ext uri="{BB962C8B-B14F-4D97-AF65-F5344CB8AC3E}">
        <p14:creationId xmlns="" xmlns:p14="http://schemas.microsoft.com/office/powerpoint/2010/main" val="12226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F17437-5355-4F99-95B6-9CFE9BF0E94A}" type="datetimeFigureOut">
              <a:rPr lang="en-US" smtClean="0"/>
              <a:pPr/>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2E006-E25C-45CA-9C44-7A53ADBDB50F}" type="slidenum">
              <a:rPr lang="en-US" smtClean="0"/>
              <a:pPr/>
              <a:t>‹#›</a:t>
            </a:fld>
            <a:endParaRPr lang="en-US"/>
          </a:p>
        </p:txBody>
      </p:sp>
    </p:spTree>
    <p:extLst>
      <p:ext uri="{BB962C8B-B14F-4D97-AF65-F5344CB8AC3E}">
        <p14:creationId xmlns="" xmlns:p14="http://schemas.microsoft.com/office/powerpoint/2010/main" val="381229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F17437-5355-4F99-95B6-9CFE9BF0E94A}" type="datetimeFigureOut">
              <a:rPr lang="en-US" smtClean="0"/>
              <a:pPr/>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2E006-E25C-45CA-9C44-7A53ADBDB50F}" type="slidenum">
              <a:rPr lang="en-US" smtClean="0"/>
              <a:pPr/>
              <a:t>‹#›</a:t>
            </a:fld>
            <a:endParaRPr lang="en-US"/>
          </a:p>
        </p:txBody>
      </p:sp>
    </p:spTree>
    <p:extLst>
      <p:ext uri="{BB962C8B-B14F-4D97-AF65-F5344CB8AC3E}">
        <p14:creationId xmlns="" xmlns:p14="http://schemas.microsoft.com/office/powerpoint/2010/main" val="3488781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F17437-5355-4F99-95B6-9CFE9BF0E94A}" type="datetimeFigureOut">
              <a:rPr lang="en-US" smtClean="0"/>
              <a:pPr/>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2E006-E25C-45CA-9C44-7A53ADBDB50F}" type="slidenum">
              <a:rPr lang="en-US" smtClean="0"/>
              <a:pPr/>
              <a:t>‹#›</a:t>
            </a:fld>
            <a:endParaRPr lang="en-US"/>
          </a:p>
        </p:txBody>
      </p:sp>
    </p:spTree>
    <p:extLst>
      <p:ext uri="{BB962C8B-B14F-4D97-AF65-F5344CB8AC3E}">
        <p14:creationId xmlns="" xmlns:p14="http://schemas.microsoft.com/office/powerpoint/2010/main" val="413750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F17437-5355-4F99-95B6-9CFE9BF0E94A}" type="datetimeFigureOut">
              <a:rPr lang="en-US" smtClean="0"/>
              <a:pPr/>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2E006-E25C-45CA-9C44-7A53ADBDB50F}" type="slidenum">
              <a:rPr lang="en-US" smtClean="0"/>
              <a:pPr/>
              <a:t>‹#›</a:t>
            </a:fld>
            <a:endParaRPr lang="en-US"/>
          </a:p>
        </p:txBody>
      </p:sp>
    </p:spTree>
    <p:extLst>
      <p:ext uri="{BB962C8B-B14F-4D97-AF65-F5344CB8AC3E}">
        <p14:creationId xmlns="" xmlns:p14="http://schemas.microsoft.com/office/powerpoint/2010/main" val="393457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F17437-5355-4F99-95B6-9CFE9BF0E94A}" type="datetimeFigureOut">
              <a:rPr lang="en-US" smtClean="0"/>
              <a:pPr/>
              <a:t>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12E006-E25C-45CA-9C44-7A53ADBDB50F}" type="slidenum">
              <a:rPr lang="en-US" smtClean="0"/>
              <a:pPr/>
              <a:t>‹#›</a:t>
            </a:fld>
            <a:endParaRPr lang="en-US"/>
          </a:p>
        </p:txBody>
      </p:sp>
    </p:spTree>
    <p:extLst>
      <p:ext uri="{BB962C8B-B14F-4D97-AF65-F5344CB8AC3E}">
        <p14:creationId xmlns="" xmlns:p14="http://schemas.microsoft.com/office/powerpoint/2010/main" val="204980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F17437-5355-4F99-95B6-9CFE9BF0E94A}" type="datetimeFigureOut">
              <a:rPr lang="en-US" smtClean="0"/>
              <a:pPr/>
              <a:t>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2E006-E25C-45CA-9C44-7A53ADBDB50F}" type="slidenum">
              <a:rPr lang="en-US" smtClean="0"/>
              <a:pPr/>
              <a:t>‹#›</a:t>
            </a:fld>
            <a:endParaRPr lang="en-US"/>
          </a:p>
        </p:txBody>
      </p:sp>
    </p:spTree>
    <p:extLst>
      <p:ext uri="{BB962C8B-B14F-4D97-AF65-F5344CB8AC3E}">
        <p14:creationId xmlns="" xmlns:p14="http://schemas.microsoft.com/office/powerpoint/2010/main" val="149772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17437-5355-4F99-95B6-9CFE9BF0E94A}" type="datetimeFigureOut">
              <a:rPr lang="en-US" smtClean="0"/>
              <a:pPr/>
              <a:t>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12E006-E25C-45CA-9C44-7A53ADBDB50F}" type="slidenum">
              <a:rPr lang="en-US" smtClean="0"/>
              <a:pPr/>
              <a:t>‹#›</a:t>
            </a:fld>
            <a:endParaRPr lang="en-US"/>
          </a:p>
        </p:txBody>
      </p:sp>
    </p:spTree>
    <p:extLst>
      <p:ext uri="{BB962C8B-B14F-4D97-AF65-F5344CB8AC3E}">
        <p14:creationId xmlns="" xmlns:p14="http://schemas.microsoft.com/office/powerpoint/2010/main" val="23984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F17437-5355-4F99-95B6-9CFE9BF0E94A}" type="datetimeFigureOut">
              <a:rPr lang="en-US" smtClean="0"/>
              <a:pPr/>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2E006-E25C-45CA-9C44-7A53ADBDB50F}" type="slidenum">
              <a:rPr lang="en-US" smtClean="0"/>
              <a:pPr/>
              <a:t>‹#›</a:t>
            </a:fld>
            <a:endParaRPr lang="en-US"/>
          </a:p>
        </p:txBody>
      </p:sp>
    </p:spTree>
    <p:extLst>
      <p:ext uri="{BB962C8B-B14F-4D97-AF65-F5344CB8AC3E}">
        <p14:creationId xmlns="" xmlns:p14="http://schemas.microsoft.com/office/powerpoint/2010/main" val="2503899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F17437-5355-4F99-95B6-9CFE9BF0E94A}" type="datetimeFigureOut">
              <a:rPr lang="en-US" smtClean="0"/>
              <a:pPr/>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2E006-E25C-45CA-9C44-7A53ADBDB50F}" type="slidenum">
              <a:rPr lang="en-US" smtClean="0"/>
              <a:pPr/>
              <a:t>‹#›</a:t>
            </a:fld>
            <a:endParaRPr lang="en-US"/>
          </a:p>
        </p:txBody>
      </p:sp>
    </p:spTree>
    <p:extLst>
      <p:ext uri="{BB962C8B-B14F-4D97-AF65-F5344CB8AC3E}">
        <p14:creationId xmlns="" xmlns:p14="http://schemas.microsoft.com/office/powerpoint/2010/main" val="4105287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F17437-5355-4F99-95B6-9CFE9BF0E94A}" type="datetimeFigureOut">
              <a:rPr lang="en-US" smtClean="0"/>
              <a:pPr/>
              <a:t>2/11/2016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2E006-E25C-45CA-9C44-7A53ADBDB50F}" type="slidenum">
              <a:rPr lang="en-US" smtClean="0"/>
              <a:pPr/>
              <a:t>‹#›</a:t>
            </a:fld>
            <a:endParaRPr lang="en-US"/>
          </a:p>
        </p:txBody>
      </p:sp>
    </p:spTree>
    <p:extLst>
      <p:ext uri="{BB962C8B-B14F-4D97-AF65-F5344CB8AC3E}">
        <p14:creationId xmlns="" xmlns:p14="http://schemas.microsoft.com/office/powerpoint/2010/main" val="3198650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514" y="1369106"/>
            <a:ext cx="6858000" cy="2387600"/>
          </a:xfrm>
        </p:spPr>
        <p:txBody>
          <a:bodyPr/>
          <a:lstStyle/>
          <a:p>
            <a:r>
              <a:rPr lang="en-US" dirty="0" smtClean="0"/>
              <a:t>Gilded Age Documents</a:t>
            </a:r>
            <a:endParaRPr lang="en-US" dirty="0"/>
          </a:p>
        </p:txBody>
      </p:sp>
    </p:spTree>
    <p:extLst>
      <p:ext uri="{BB962C8B-B14F-4D97-AF65-F5344CB8AC3E}">
        <p14:creationId xmlns="" xmlns:p14="http://schemas.microsoft.com/office/powerpoint/2010/main" val="2409327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85900" y="152400"/>
            <a:ext cx="6172200" cy="685800"/>
          </a:xfrm>
        </p:spPr>
        <p:txBody>
          <a:bodyPr>
            <a:normAutofit fontScale="90000"/>
          </a:bodyPr>
          <a:lstStyle/>
          <a:p>
            <a:pPr eaLnBrk="1" hangingPunct="1"/>
            <a:r>
              <a:rPr lang="en-US" altLang="en-US" b="1" dirty="0" smtClean="0"/>
              <a:t>Document F: Child Labor</a:t>
            </a:r>
          </a:p>
        </p:txBody>
      </p:sp>
      <p:sp>
        <p:nvSpPr>
          <p:cNvPr id="18435" name="Content Placeholder 2"/>
          <p:cNvSpPr>
            <a:spLocks noGrp="1"/>
          </p:cNvSpPr>
          <p:nvPr>
            <p:ph idx="1"/>
          </p:nvPr>
        </p:nvSpPr>
        <p:spPr>
          <a:xfrm>
            <a:off x="1371600" y="914400"/>
            <a:ext cx="6457950" cy="5943600"/>
          </a:xfrm>
        </p:spPr>
        <p:txBody>
          <a:bodyPr/>
          <a:lstStyle/>
          <a:p>
            <a:pPr eaLnBrk="1" hangingPunct="1">
              <a:spcBef>
                <a:spcPct val="35000"/>
              </a:spcBef>
            </a:pPr>
            <a:r>
              <a:rPr lang="en-US" altLang="en-US" sz="2500" dirty="0"/>
              <a:t>Because their poor families needed them and businesses welcomed them, around 1.75 million children joined the work force in the late 1800s.  </a:t>
            </a:r>
          </a:p>
          <a:p>
            <a:pPr eaLnBrk="1" hangingPunct="1">
              <a:spcBef>
                <a:spcPct val="35000"/>
              </a:spcBef>
            </a:pPr>
            <a:r>
              <a:rPr lang="en-US" altLang="en-US" sz="2500" dirty="0"/>
              <a:t>These laborers were mostly between the ages of 10-15,  but some were as young as 6. Children worked up to    15 hours a day in coal mines and  factories.</a:t>
            </a:r>
          </a:p>
          <a:p>
            <a:pPr eaLnBrk="1" hangingPunct="1">
              <a:spcBef>
                <a:spcPct val="35000"/>
              </a:spcBef>
            </a:pPr>
            <a:r>
              <a:rPr lang="en-US" altLang="en-US" sz="2500" dirty="0"/>
              <a:t>Child labor was especially common in mining because   their small size worked well in the cramped spaces.  Common injuries in the mines included back deformities, asthma and crushed or broken fingers. Many other industries employed and similarly harmed children.</a:t>
            </a:r>
          </a:p>
        </p:txBody>
      </p:sp>
    </p:spTree>
    <p:extLst>
      <p:ext uri="{BB962C8B-B14F-4D97-AF65-F5344CB8AC3E}">
        <p14:creationId xmlns="" xmlns:p14="http://schemas.microsoft.com/office/powerpoint/2010/main" val="1376416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3000" y="2"/>
            <a:ext cx="3600450" cy="339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4" name="Picture 6" descr="Illus. of two children working in coal min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43000" y="3571877"/>
            <a:ext cx="3600450" cy="3286125"/>
          </a:xfrm>
          <a:prstGeom prst="rect">
            <a:avLst/>
          </a:prstGeom>
          <a:noFill/>
          <a:extLst>
            <a:ext uri="{909E8E84-426E-40DD-AFC4-6F175D3DCCD1}">
              <a14:hiddenFill xmlns="" xmlns:a14="http://schemas.microsoft.com/office/drawing/2010/main">
                <a:solidFill>
                  <a:srgbClr val="FFFFFF"/>
                </a:solidFill>
              </a14:hiddenFill>
            </a:ext>
          </a:extLst>
        </p:spPr>
      </p:pic>
      <p:pic>
        <p:nvPicPr>
          <p:cNvPr id="17415" name="Picture 7" descr="industrial-revolution-children-labo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962525" y="0"/>
            <a:ext cx="3038475" cy="6858000"/>
          </a:xfrm>
          <a:prstGeom prst="rect">
            <a:avLst/>
          </a:prstGeom>
          <a:noFill/>
          <a:ln w="381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80589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34623" y="288949"/>
            <a:ext cx="5829300" cy="506883"/>
          </a:xfrm>
        </p:spPr>
        <p:txBody>
          <a:bodyPr>
            <a:normAutofit fontScale="90000"/>
          </a:bodyPr>
          <a:lstStyle/>
          <a:p>
            <a:r>
              <a:rPr lang="en-US" dirty="0" smtClean="0"/>
              <a:t>Document G</a:t>
            </a:r>
            <a:endParaRPr lang="en-US" dirty="0"/>
          </a:p>
        </p:txBody>
      </p:sp>
      <p:pic>
        <p:nvPicPr>
          <p:cNvPr id="5" name="Picture 4"/>
          <p:cNvPicPr/>
          <p:nvPr/>
        </p:nvPicPr>
        <p:blipFill>
          <a:blip r:embed="rId2"/>
          <a:srcRect t="962"/>
          <a:stretch>
            <a:fillRect/>
          </a:stretch>
        </p:blipFill>
        <p:spPr bwMode="auto">
          <a:xfrm>
            <a:off x="580797" y="601890"/>
            <a:ext cx="7953375" cy="5886450"/>
          </a:xfrm>
          <a:prstGeom prst="rect">
            <a:avLst/>
          </a:prstGeom>
          <a:noFill/>
          <a:ln w="9525">
            <a:noFill/>
            <a:miter lim="800000"/>
            <a:headEnd/>
            <a:tailEnd/>
          </a:ln>
        </p:spPr>
      </p:pic>
    </p:spTree>
    <p:extLst>
      <p:ext uri="{BB962C8B-B14F-4D97-AF65-F5344CB8AC3E}">
        <p14:creationId xmlns="" xmlns:p14="http://schemas.microsoft.com/office/powerpoint/2010/main" val="2795031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0" i="0" u="none" strike="noStrike" baseline="0" dirty="0" smtClean="0">
                <a:solidFill>
                  <a:srgbClr val="161616"/>
                </a:solidFill>
                <a:latin typeface="NewCaledonia+BJEGQL"/>
              </a:rPr>
              <a:t>Document H:</a:t>
            </a:r>
            <a:r>
              <a:rPr lang="en-US" sz="2200" b="0" i="0" u="none" strike="noStrike" baseline="0" dirty="0" smtClean="0">
                <a:solidFill>
                  <a:srgbClr val="161616"/>
                </a:solidFill>
                <a:latin typeface="NewCaledonia+BJEGQL"/>
              </a:rPr>
              <a:t/>
            </a:r>
            <a:br>
              <a:rPr lang="en-US" sz="2200" b="0" i="0" u="none" strike="noStrike" baseline="0" dirty="0" smtClean="0">
                <a:solidFill>
                  <a:srgbClr val="161616"/>
                </a:solidFill>
                <a:latin typeface="NewCaledonia+BJEGQL"/>
              </a:rPr>
            </a:br>
            <a:r>
              <a:rPr lang="en-US" sz="2200" b="0" i="0" u="none" strike="noStrike" baseline="0" dirty="0" smtClean="0">
                <a:solidFill>
                  <a:srgbClr val="161616"/>
                </a:solidFill>
                <a:latin typeface="NewCaledonia+BJEGQL"/>
              </a:rPr>
              <a:t>Hamlin Garland visited Homestead, Pennsylvania, and the Carnegie steel mills to write this article for</a:t>
            </a:r>
            <a:r>
              <a:rPr lang="en-US" sz="2200" b="0" i="0" u="none" strike="noStrike" dirty="0" smtClean="0">
                <a:solidFill>
                  <a:srgbClr val="161616"/>
                </a:solidFill>
                <a:latin typeface="NewCaledonia+BJEGQL"/>
              </a:rPr>
              <a:t> </a:t>
            </a:r>
            <a:r>
              <a:rPr lang="en-US" sz="2200" b="0" i="1" u="none" strike="noStrike" baseline="0" dirty="0" smtClean="0">
                <a:solidFill>
                  <a:srgbClr val="161616"/>
                </a:solidFill>
                <a:latin typeface="NewCaledonia-Italic+NVRMRG"/>
              </a:rPr>
              <a:t>McClure’s Magazine</a:t>
            </a:r>
            <a:r>
              <a:rPr lang="en-US" sz="2200" b="0" i="0" u="none" strike="noStrike" baseline="0" dirty="0" smtClean="0">
                <a:solidFill>
                  <a:srgbClr val="161616"/>
                </a:solidFill>
                <a:latin typeface="NewCaledonia+BJEGQL"/>
              </a:rPr>
              <a:t>.</a:t>
            </a:r>
            <a:r>
              <a:rPr lang="en-US" b="0" i="0" u="none" strike="noStrike" baseline="0" dirty="0" smtClean="0">
                <a:solidFill>
                  <a:srgbClr val="161616"/>
                </a:solidFill>
                <a:latin typeface="NewCaledonia+BJEGQL"/>
              </a:rPr>
              <a:t/>
            </a:r>
            <a:br>
              <a:rPr lang="en-US" b="0" i="0" u="none" strike="noStrike" baseline="0" dirty="0" smtClean="0">
                <a:solidFill>
                  <a:srgbClr val="161616"/>
                </a:solidFill>
                <a:latin typeface="NewCaledonia+BJEGQL"/>
              </a:rPr>
            </a:br>
            <a:endParaRPr lang="en-US" dirty="0"/>
          </a:p>
        </p:txBody>
      </p:sp>
      <p:sp>
        <p:nvSpPr>
          <p:cNvPr id="3" name="Content Placeholder 2"/>
          <p:cNvSpPr>
            <a:spLocks noGrp="1"/>
          </p:cNvSpPr>
          <p:nvPr>
            <p:ph idx="1"/>
          </p:nvPr>
        </p:nvSpPr>
        <p:spPr>
          <a:xfrm>
            <a:off x="647700" y="5896982"/>
            <a:ext cx="7886700" cy="961018"/>
          </a:xfrm>
        </p:spPr>
        <p:txBody>
          <a:bodyPr>
            <a:normAutofit/>
          </a:bodyPr>
          <a:lstStyle/>
          <a:p>
            <a:pPr marL="0" indent="0">
              <a:buNone/>
            </a:pPr>
            <a:r>
              <a:rPr lang="en-US" sz="2000" b="0" i="0" u="none" strike="noStrike" baseline="0" dirty="0" smtClean="0">
                <a:solidFill>
                  <a:srgbClr val="161616"/>
                </a:solidFill>
                <a:latin typeface="Helvetica+ONLGIR"/>
              </a:rPr>
              <a:t>Source: Hamlin Garland, “Homestead and Its Perilous Trades–Impressions of a Visit,”</a:t>
            </a:r>
            <a:r>
              <a:rPr lang="en-US" sz="2000" b="0" i="0" u="none" strike="noStrike" dirty="0" smtClean="0">
                <a:solidFill>
                  <a:srgbClr val="161616"/>
                </a:solidFill>
                <a:latin typeface="Helvetica+ONLGIR"/>
              </a:rPr>
              <a:t> </a:t>
            </a:r>
            <a:r>
              <a:rPr lang="en-US" sz="2000" b="0" i="0" u="none" strike="noStrike" baseline="0" dirty="0" smtClean="0">
                <a:solidFill>
                  <a:srgbClr val="161616"/>
                </a:solidFill>
                <a:latin typeface="Helvetica+ONLGIR"/>
              </a:rPr>
              <a:t>McClure’s Magazine, June, 1894</a:t>
            </a:r>
            <a:endParaRPr lang="en-US" sz="2000" dirty="0" smtClean="0"/>
          </a:p>
          <a:p>
            <a:endParaRPr lang="en-US" dirty="0"/>
          </a:p>
        </p:txBody>
      </p:sp>
      <p:sp>
        <p:nvSpPr>
          <p:cNvPr id="5" name="TextBox 4"/>
          <p:cNvSpPr txBox="1"/>
          <p:nvPr/>
        </p:nvSpPr>
        <p:spPr>
          <a:xfrm>
            <a:off x="628650" y="1279563"/>
            <a:ext cx="8161986" cy="4524315"/>
          </a:xfrm>
          <a:prstGeom prst="rect">
            <a:avLst/>
          </a:prstGeom>
          <a:noFill/>
          <a:ln>
            <a:solidFill>
              <a:schemeClr val="tx1"/>
            </a:solidFill>
            <a:prstDash val="solid"/>
          </a:ln>
        </p:spPr>
        <p:txBody>
          <a:bodyPr wrap="square" rtlCol="0">
            <a:spAutoFit/>
          </a:bodyPr>
          <a:lstStyle/>
          <a:p>
            <a:r>
              <a:rPr lang="en-US" b="0" i="0" u="none" strike="noStrike" baseline="0" dirty="0" smtClean="0">
                <a:solidFill>
                  <a:srgbClr val="161616"/>
                </a:solidFill>
                <a:latin typeface="NewCaledonia+BJEGQL"/>
              </a:rPr>
              <a:t>. . .The streets of the town were horrible; the buildings were poor; the sidewalks were sunken, swaying, and full of holes, and the crossings were sharp-edged stones set like rocks in a river bed. Everywhere the yellow mud of the street lay kneaded into a sticky mass, through which groups of pale, lean men slouched in faded garments, grimy with the soot and grease of the mills.</a:t>
            </a:r>
          </a:p>
          <a:p>
            <a:r>
              <a:rPr lang="en-US" b="0" i="0" u="none" strike="noStrike" baseline="0" dirty="0" smtClean="0">
                <a:solidFill>
                  <a:srgbClr val="161616"/>
                </a:solidFill>
                <a:latin typeface="NewCaledonia+BJEGQL"/>
              </a:rPr>
              <a:t>This town was as squalid [dirty] and unlovely as could well be imagined, and the people were mainly of the discouraged and sullen type to be found everywhere where labor passes into the brutalizing stage of severity. It had the disorganized and incoherent effects of a town which has feeble public spirit. Big industries at differing eras have produced squads [groups] of squalid</a:t>
            </a:r>
          </a:p>
          <a:p>
            <a:r>
              <a:rPr lang="en-US" b="0" i="0" u="none" strike="noStrike" baseline="0" dirty="0" smtClean="0">
                <a:solidFill>
                  <a:srgbClr val="161616"/>
                </a:solidFill>
                <a:latin typeface="NewCaledonia+BJEGQL"/>
              </a:rPr>
              <a:t>tenement-houses far from the central portion of the town, each plant bringing its gangs of foreign laborers in raw masses to camp down like an army around its shops. Such towns are sown thickly over the hill-lands of Pennsylvania, but this was my first descent into one of them. They are American only in the sense in which they represent the American idea of</a:t>
            </a:r>
          </a:p>
          <a:p>
            <a:r>
              <a:rPr lang="en-US" b="0" i="0" u="none" strike="noStrike" baseline="0" dirty="0" smtClean="0">
                <a:solidFill>
                  <a:srgbClr val="161616"/>
                </a:solidFill>
                <a:latin typeface="NewCaledonia+BJEGQL"/>
              </a:rPr>
              <a:t>business. . . .</a:t>
            </a:r>
          </a:p>
        </p:txBody>
      </p:sp>
    </p:spTree>
    <p:extLst>
      <p:ext uri="{BB962C8B-B14F-4D97-AF65-F5344CB8AC3E}">
        <p14:creationId xmlns="" xmlns:p14="http://schemas.microsoft.com/office/powerpoint/2010/main" val="1252300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Autofit/>
          </a:bodyPr>
          <a:lstStyle/>
          <a:p>
            <a:pPr algn="ctr"/>
            <a:r>
              <a:rPr lang="en-US" sz="3600" b="1" dirty="0" smtClean="0"/>
              <a:t>Document I: </a:t>
            </a:r>
            <a:r>
              <a:rPr lang="en-US" sz="3600" b="1" dirty="0" smtClean="0"/>
              <a:t>THE </a:t>
            </a:r>
            <a:r>
              <a:rPr lang="en-US" sz="3600" b="1" dirty="0"/>
              <a:t>TRUST GIANT’S POINT OF VIEW,</a:t>
            </a:r>
            <a:br>
              <a:rPr lang="en-US" sz="3600" b="1" dirty="0"/>
            </a:br>
            <a:r>
              <a:rPr lang="en-US" sz="3600" b="1" dirty="0"/>
              <a:t>“What a Funny Little Government”</a:t>
            </a:r>
            <a:endParaRPr lang="en-US" sz="3600" dirty="0"/>
          </a:p>
        </p:txBody>
      </p:sp>
      <p:pic>
        <p:nvPicPr>
          <p:cNvPr id="5" name="Picture 4"/>
          <p:cNvPicPr/>
          <p:nvPr/>
        </p:nvPicPr>
        <p:blipFill>
          <a:blip r:embed="rId2"/>
          <a:srcRect/>
          <a:stretch>
            <a:fillRect/>
          </a:stretch>
        </p:blipFill>
        <p:spPr bwMode="auto">
          <a:xfrm>
            <a:off x="812800" y="1320800"/>
            <a:ext cx="7766640" cy="5537200"/>
          </a:xfrm>
          <a:prstGeom prst="rect">
            <a:avLst/>
          </a:prstGeom>
          <a:noFill/>
          <a:ln w="9525">
            <a:noFill/>
            <a:miter lim="800000"/>
            <a:headEnd/>
            <a:tailEnd/>
          </a:ln>
        </p:spPr>
      </p:pic>
    </p:spTree>
    <p:extLst>
      <p:ext uri="{BB962C8B-B14F-4D97-AF65-F5344CB8AC3E}">
        <p14:creationId xmlns="" xmlns:p14="http://schemas.microsoft.com/office/powerpoint/2010/main" val="3655245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Document J: </a:t>
            </a:r>
            <a:r>
              <a:rPr lang="en-US" sz="2200" dirty="0" smtClean="0"/>
              <a:t/>
            </a:r>
            <a:br>
              <a:rPr lang="en-US" sz="2200" dirty="0" smtClean="0"/>
            </a:br>
            <a:r>
              <a:rPr lang="en-US" sz="2200" dirty="0" smtClean="0"/>
              <a:t>Although </a:t>
            </a:r>
            <a:r>
              <a:rPr lang="en-US" sz="2200" dirty="0"/>
              <a:t>they sometimes used controversial methods to accumulate wealth, many industrialists, </a:t>
            </a:r>
            <a:r>
              <a:rPr lang="en-US" sz="2200" dirty="0" smtClean="0"/>
              <a:t>such as </a:t>
            </a:r>
            <a:r>
              <a:rPr lang="en-US" sz="2200" dirty="0"/>
              <a:t>Andrew Carnegie, John D. Rockefeller, and J. P. Morgan, also gave away millions of dollars. </a:t>
            </a:r>
            <a:r>
              <a:rPr lang="en-US" sz="2200" dirty="0" smtClean="0"/>
              <a:t>This excerpt </a:t>
            </a:r>
            <a:r>
              <a:rPr lang="en-US" sz="2200" dirty="0"/>
              <a:t>describes some of the charitable work of Andrew Carnegie</a:t>
            </a:r>
          </a:p>
        </p:txBody>
      </p:sp>
      <p:sp>
        <p:nvSpPr>
          <p:cNvPr id="4" name="TextBox 3"/>
          <p:cNvSpPr txBox="1"/>
          <p:nvPr/>
        </p:nvSpPr>
        <p:spPr>
          <a:xfrm>
            <a:off x="628650" y="1887832"/>
            <a:ext cx="7972425" cy="3693319"/>
          </a:xfrm>
          <a:prstGeom prst="rect">
            <a:avLst/>
          </a:prstGeom>
          <a:noFill/>
          <a:ln w="28575">
            <a:solidFill>
              <a:schemeClr val="tx1"/>
            </a:solidFill>
          </a:ln>
        </p:spPr>
        <p:txBody>
          <a:bodyPr wrap="square" rtlCol="0">
            <a:spAutoFit/>
          </a:bodyPr>
          <a:lstStyle/>
          <a:p>
            <a:r>
              <a:rPr lang="en-US" dirty="0"/>
              <a:t>. . . But despite his wealth-getting, his wage-cutting, and his responsibility for a bloody </a:t>
            </a:r>
            <a:r>
              <a:rPr lang="en-US" dirty="0" smtClean="0"/>
              <a:t>labor dispute </a:t>
            </a:r>
            <a:r>
              <a:rPr lang="en-US" dirty="0"/>
              <a:t>at his Homestead plant in 1892, Carnegie had not forgotten his heritage of concern </a:t>
            </a:r>
            <a:r>
              <a:rPr lang="en-US" dirty="0" smtClean="0"/>
              <a:t>for social </a:t>
            </a:r>
            <a:r>
              <a:rPr lang="en-US" dirty="0"/>
              <a:t>justice. In his 1889 article “Wealth,” he gloried in the cheap steel his leadership had </a:t>
            </a:r>
            <a:r>
              <a:rPr lang="en-US" dirty="0" smtClean="0"/>
              <a:t>given the </a:t>
            </a:r>
            <a:r>
              <a:rPr lang="en-US" dirty="0"/>
              <a:t>American consumer but also proclaimed the moral duty of all possessors of great wealth to</a:t>
            </a:r>
          </a:p>
          <a:p>
            <a:r>
              <a:rPr lang="en-US" dirty="0"/>
              <a:t>plow back their money into philanthropy [charity] with the same judgment, zeal, and </a:t>
            </a:r>
            <a:r>
              <a:rPr lang="en-US" dirty="0" smtClean="0"/>
              <a:t>leadership they </a:t>
            </a:r>
            <a:r>
              <a:rPr lang="en-US" dirty="0"/>
              <a:t>had devoted to getting rich. And he lived up to that precept [principle], paying </a:t>
            </a:r>
            <a:r>
              <a:rPr lang="en-US" dirty="0" smtClean="0"/>
              <a:t>for thousands </a:t>
            </a:r>
            <a:r>
              <a:rPr lang="en-US" dirty="0"/>
              <a:t>of library buildings, setting up trusts and foundations, endowing universities, </a:t>
            </a:r>
            <a:r>
              <a:rPr lang="en-US" dirty="0" smtClean="0"/>
              <a:t>building Carnegie </a:t>
            </a:r>
            <a:r>
              <a:rPr lang="en-US" dirty="0"/>
              <a:t>Hall in New York and the Peace Palace at The Hague, and much more. He once </a:t>
            </a:r>
            <a:r>
              <a:rPr lang="en-US" dirty="0" smtClean="0"/>
              <a:t>wrote that </a:t>
            </a:r>
            <a:r>
              <a:rPr lang="en-US" dirty="0"/>
              <a:t>the man who dies rich dies disgraced. He had some sins to answer for, and it took him </a:t>
            </a:r>
            <a:r>
              <a:rPr lang="en-US" dirty="0" smtClean="0"/>
              <a:t>a while</a:t>
            </a:r>
            <a:r>
              <a:rPr lang="en-US" dirty="0"/>
              <a:t>, but in 1919 at eighty-three Andrew Carnegie died in a state of grace by his own agnostic</a:t>
            </a:r>
          </a:p>
          <a:p>
            <a:r>
              <a:rPr lang="en-US" dirty="0"/>
              <a:t>[non-religious] definition. . . .</a:t>
            </a:r>
          </a:p>
        </p:txBody>
      </p:sp>
    </p:spTree>
    <p:extLst>
      <p:ext uri="{BB962C8B-B14F-4D97-AF65-F5344CB8AC3E}">
        <p14:creationId xmlns="" xmlns:p14="http://schemas.microsoft.com/office/powerpoint/2010/main" val="2468996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9640"/>
            <a:ext cx="1959429" cy="2740931"/>
          </a:xfrm>
        </p:spPr>
        <p:txBody>
          <a:bodyPr>
            <a:normAutofit/>
          </a:bodyPr>
          <a:lstStyle/>
          <a:p>
            <a:r>
              <a:rPr lang="en-US" sz="3200" dirty="0" smtClean="0"/>
              <a:t>Document K</a:t>
            </a:r>
            <a:endParaRPr lang="en-US" sz="3200" dirty="0"/>
          </a:p>
        </p:txBody>
      </p:sp>
      <p:pic>
        <p:nvPicPr>
          <p:cNvPr id="5" name="Picture 4"/>
          <p:cNvPicPr/>
          <p:nvPr/>
        </p:nvPicPr>
        <p:blipFill>
          <a:blip r:embed="rId2"/>
          <a:srcRect/>
          <a:stretch>
            <a:fillRect/>
          </a:stretch>
        </p:blipFill>
        <p:spPr bwMode="auto">
          <a:xfrm>
            <a:off x="1988457" y="0"/>
            <a:ext cx="7155543" cy="6858000"/>
          </a:xfrm>
          <a:prstGeom prst="rect">
            <a:avLst/>
          </a:prstGeom>
          <a:noFill/>
          <a:ln w="9525">
            <a:noFill/>
            <a:miter lim="800000"/>
            <a:headEnd/>
            <a:tailEnd/>
          </a:ln>
        </p:spPr>
      </p:pic>
    </p:spTree>
    <p:extLst>
      <p:ext uri="{BB962C8B-B14F-4D97-AF65-F5344CB8AC3E}">
        <p14:creationId xmlns="" xmlns:p14="http://schemas.microsoft.com/office/powerpoint/2010/main" val="1944972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92" y="68912"/>
            <a:ext cx="4143777" cy="858368"/>
          </a:xfrm>
        </p:spPr>
        <p:txBody>
          <a:bodyPr>
            <a:normAutofit/>
          </a:bodyPr>
          <a:lstStyle/>
          <a:p>
            <a:r>
              <a:rPr lang="en-US" sz="4000" dirty="0" smtClean="0"/>
              <a:t>Document L</a:t>
            </a:r>
            <a:endParaRPr lang="en-US" sz="4000" dirty="0"/>
          </a:p>
        </p:txBody>
      </p:sp>
      <p:pic>
        <p:nvPicPr>
          <p:cNvPr id="5" name="Picture 4"/>
          <p:cNvPicPr/>
          <p:nvPr/>
        </p:nvPicPr>
        <p:blipFill>
          <a:blip r:embed="rId2"/>
          <a:srcRect/>
          <a:stretch>
            <a:fillRect/>
          </a:stretch>
        </p:blipFill>
        <p:spPr bwMode="auto">
          <a:xfrm>
            <a:off x="0" y="800100"/>
            <a:ext cx="9144000" cy="6057900"/>
          </a:xfrm>
          <a:prstGeom prst="rect">
            <a:avLst/>
          </a:prstGeom>
          <a:noFill/>
          <a:ln w="9525">
            <a:noFill/>
            <a:miter lim="800000"/>
            <a:headEnd/>
            <a:tailEnd/>
          </a:ln>
        </p:spPr>
      </p:pic>
    </p:spTree>
    <p:extLst>
      <p:ext uri="{BB962C8B-B14F-4D97-AF65-F5344CB8AC3E}">
        <p14:creationId xmlns="" xmlns:p14="http://schemas.microsoft.com/office/powerpoint/2010/main" val="1887858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6"/>
            <a:ext cx="7886700" cy="912131"/>
          </a:xfrm>
        </p:spPr>
        <p:txBody>
          <a:bodyPr/>
          <a:lstStyle/>
          <a:p>
            <a:r>
              <a:rPr lang="en-US" dirty="0" smtClean="0"/>
              <a:t>Document M: Looking Backward </a:t>
            </a:r>
            <a:endParaRPr lang="en-US" dirty="0"/>
          </a:p>
        </p:txBody>
      </p:sp>
      <p:pic>
        <p:nvPicPr>
          <p:cNvPr id="2" name="Picture 2" descr="http://mhs.molineschools.org/ssnsss/files/2015/02/3-Looking-Backward-1893.jpg"/>
          <p:cNvPicPr>
            <a:picLocks noChangeAspect="1" noChangeArrowheads="1"/>
          </p:cNvPicPr>
          <p:nvPr/>
        </p:nvPicPr>
        <p:blipFill>
          <a:blip r:embed="rId2"/>
          <a:srcRect/>
          <a:stretch>
            <a:fillRect/>
          </a:stretch>
        </p:blipFill>
        <p:spPr bwMode="auto">
          <a:xfrm>
            <a:off x="239551" y="1103086"/>
            <a:ext cx="8469020" cy="5754914"/>
          </a:xfrm>
          <a:prstGeom prst="rect">
            <a:avLst/>
          </a:prstGeom>
          <a:noFill/>
        </p:spPr>
      </p:pic>
    </p:spTree>
    <p:extLst>
      <p:ext uri="{BB962C8B-B14F-4D97-AF65-F5344CB8AC3E}">
        <p14:creationId xmlns="" xmlns:p14="http://schemas.microsoft.com/office/powerpoint/2010/main" val="1583229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86629" cy="3077029"/>
          </a:xfrm>
        </p:spPr>
        <p:txBody>
          <a:bodyPr/>
          <a:lstStyle/>
          <a:p>
            <a:r>
              <a:rPr lang="en-US" dirty="0" smtClean="0"/>
              <a:t>Document N:</a:t>
            </a:r>
            <a:br>
              <a:rPr lang="en-US" dirty="0" smtClean="0"/>
            </a:br>
            <a:r>
              <a:rPr lang="en-US" dirty="0" smtClean="0"/>
              <a:t>Standard Oil Octopus  </a:t>
            </a:r>
            <a:endParaRPr lang="en-US" dirty="0"/>
          </a:p>
        </p:txBody>
      </p:sp>
      <p:pic>
        <p:nvPicPr>
          <p:cNvPr id="4" name="Picture 3" descr="http://www.fasttrackteaching.com/burns/Unit_3_Industry/standard_oil_octopus_med.JPG"/>
          <p:cNvPicPr/>
          <p:nvPr/>
        </p:nvPicPr>
        <p:blipFill>
          <a:blip r:embed="rId2"/>
          <a:srcRect/>
          <a:stretch>
            <a:fillRect/>
          </a:stretch>
        </p:blipFill>
        <p:spPr bwMode="auto">
          <a:xfrm>
            <a:off x="3628570" y="1"/>
            <a:ext cx="5065487"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485900" y="2"/>
            <a:ext cx="6172200" cy="792163"/>
          </a:xfrm>
        </p:spPr>
        <p:txBody>
          <a:bodyPr/>
          <a:lstStyle/>
          <a:p>
            <a:pPr eaLnBrk="1" hangingPunct="1"/>
            <a:r>
              <a:rPr lang="en-US" altLang="en-US" sz="3600" b="1" dirty="0" smtClean="0"/>
              <a:t>Document A: New </a:t>
            </a:r>
            <a:r>
              <a:rPr lang="en-US" altLang="en-US" sz="3600" b="1" dirty="0"/>
              <a:t>Immigrants</a:t>
            </a:r>
          </a:p>
        </p:txBody>
      </p:sp>
      <p:sp>
        <p:nvSpPr>
          <p:cNvPr id="4099" name="Content Placeholder 2"/>
          <p:cNvSpPr>
            <a:spLocks noGrp="1"/>
          </p:cNvSpPr>
          <p:nvPr>
            <p:ph idx="1"/>
          </p:nvPr>
        </p:nvSpPr>
        <p:spPr>
          <a:xfrm>
            <a:off x="348343" y="1059542"/>
            <a:ext cx="8389257" cy="5874657"/>
          </a:xfrm>
        </p:spPr>
        <p:txBody>
          <a:bodyPr>
            <a:normAutofit/>
          </a:bodyPr>
          <a:lstStyle/>
          <a:p>
            <a:pPr eaLnBrk="1" hangingPunct="1">
              <a:spcBef>
                <a:spcPct val="30000"/>
              </a:spcBef>
              <a:buFontTx/>
              <a:buNone/>
            </a:pPr>
            <a:r>
              <a:rPr lang="en-US" altLang="en-US" sz="2500" dirty="0"/>
              <a:t>From 1880 to 1921, a record setting 23 million immigrants arrived in the USA. At the time, the USA did not have quotas, or limits, on how many immigrants from a particular country could enter the country. Nor did it require immigrants to have a passport or special entrance papers.</a:t>
            </a:r>
          </a:p>
          <a:p>
            <a:pPr eaLnBrk="1" hangingPunct="1">
              <a:spcBef>
                <a:spcPct val="30000"/>
              </a:spcBef>
              <a:buFontTx/>
              <a:buNone/>
            </a:pPr>
            <a:r>
              <a:rPr lang="en-US" altLang="en-US" sz="2500" dirty="0"/>
              <a:t>Where immigrants were coming from changed dramatically. From the colonial era to 1880, most immigrants to America came from England, Ireland, or Germany in Northern Europe. Between 1880 and 1921, approximately 70% of all immigrants entering the USA came</a:t>
            </a:r>
            <a:r>
              <a:rPr lang="en-US" altLang="en-US" sz="2500" b="1" dirty="0"/>
              <a:t> </a:t>
            </a:r>
            <a:r>
              <a:rPr lang="en-US" altLang="en-US" sz="2500" dirty="0"/>
              <a:t>from </a:t>
            </a:r>
            <a:r>
              <a:rPr lang="en-US" altLang="en-US" sz="2500" b="1" i="1" dirty="0"/>
              <a:t>southern and eastern Europe </a:t>
            </a:r>
            <a:r>
              <a:rPr lang="en-US" altLang="en-US" sz="2500" dirty="0"/>
              <a:t>(Italy, Austria-Hungary, Russia, Poland).  </a:t>
            </a:r>
          </a:p>
          <a:p>
            <a:pPr eaLnBrk="1" hangingPunct="1">
              <a:spcBef>
                <a:spcPct val="30000"/>
              </a:spcBef>
              <a:buFontTx/>
              <a:buNone/>
            </a:pPr>
            <a:r>
              <a:rPr lang="en-US" altLang="en-US" sz="2500" dirty="0"/>
              <a:t>These </a:t>
            </a:r>
            <a:r>
              <a:rPr lang="en-US" altLang="en-US" sz="2500" b="1" dirty="0"/>
              <a:t>“</a:t>
            </a:r>
            <a:r>
              <a:rPr lang="en-US" altLang="en-US" sz="2500" b="1" i="1" dirty="0"/>
              <a:t>new immigrants</a:t>
            </a:r>
            <a:r>
              <a:rPr lang="en-US" altLang="en-US" sz="2500" dirty="0"/>
              <a:t>” were typically young, male, and either Catholic or Jewish. Most spoke little or no English. </a:t>
            </a:r>
            <a:br>
              <a:rPr lang="en-US" altLang="en-US" sz="2500" dirty="0"/>
            </a:br>
            <a:r>
              <a:rPr lang="en-US" altLang="en-US" sz="2500" dirty="0"/>
              <a:t>The majority were unskilled agricultural laborers with little money or education. </a:t>
            </a:r>
          </a:p>
        </p:txBody>
      </p:sp>
    </p:spTree>
    <p:extLst>
      <p:ext uri="{BB962C8B-B14F-4D97-AF65-F5344CB8AC3E}">
        <p14:creationId xmlns="" xmlns:p14="http://schemas.microsoft.com/office/powerpoint/2010/main" val="3098971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Photo of ELLIS ISLAND. &#10;Aerial view of Ellis Island Immigration Station in New York Harbor. Photograph, early 20th century."/>
          <p:cNvPicPr>
            <a:picLocks noChangeAspect="1" noChangeArrowheads="1"/>
          </p:cNvPicPr>
          <p:nvPr/>
        </p:nvPicPr>
        <p:blipFill>
          <a:blip r:embed="rId2">
            <a:lum bright="18000"/>
            <a:extLst>
              <a:ext uri="{28A0092B-C50C-407E-A947-70E740481C1C}">
                <a14:useLocalDpi xmlns="" xmlns:a14="http://schemas.microsoft.com/office/drawing/2010/main" val="0"/>
              </a:ext>
            </a:extLst>
          </a:blip>
          <a:srcRect/>
          <a:stretch>
            <a:fillRect/>
          </a:stretch>
        </p:blipFill>
        <p:spPr bwMode="auto">
          <a:xfrm>
            <a:off x="1257300" y="152424"/>
            <a:ext cx="4229100" cy="3787775"/>
          </a:xfrm>
          <a:prstGeom prst="rect">
            <a:avLst/>
          </a:prstGeom>
          <a:noFill/>
          <a:extLst>
            <a:ext uri="{909E8E84-426E-40DD-AFC4-6F175D3DCCD1}">
              <a14:hiddenFill xmlns="" xmlns:a14="http://schemas.microsoft.com/office/drawing/2010/main">
                <a:solidFill>
                  <a:srgbClr val="FFFFFF"/>
                </a:solidFill>
              </a14:hiddenFill>
            </a:ext>
          </a:extLst>
        </p:spPr>
      </p:pic>
      <p:pic>
        <p:nvPicPr>
          <p:cNvPr id="36870"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86400" y="80386"/>
            <a:ext cx="2457450" cy="368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71" name="Picture 7" descr="Immigrants being processed in the Great Hall at Ellis Island"/>
          <p:cNvPicPr>
            <a:picLocks noChangeAspect="1" noChangeArrowheads="1"/>
          </p:cNvPicPr>
          <p:nvPr/>
        </p:nvPicPr>
        <p:blipFill>
          <a:blip r:embed="rId4">
            <a:lum bright="6000"/>
            <a:extLst>
              <a:ext uri="{28A0092B-C50C-407E-A947-70E740481C1C}">
                <a14:useLocalDpi xmlns="" xmlns:a14="http://schemas.microsoft.com/office/drawing/2010/main" val="0"/>
              </a:ext>
            </a:extLst>
          </a:blip>
          <a:srcRect/>
          <a:stretch>
            <a:fillRect/>
          </a:stretch>
        </p:blipFill>
        <p:spPr bwMode="auto">
          <a:xfrm>
            <a:off x="1765387" y="3810002"/>
            <a:ext cx="5657850" cy="29543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32778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85900" y="2"/>
            <a:ext cx="6172200" cy="563563"/>
          </a:xfrm>
        </p:spPr>
        <p:txBody>
          <a:bodyPr>
            <a:normAutofit fontScale="90000"/>
          </a:bodyPr>
          <a:lstStyle/>
          <a:p>
            <a:pPr eaLnBrk="1" hangingPunct="1"/>
            <a:r>
              <a:rPr lang="en-US" altLang="en-US" sz="3600" b="1" dirty="0" smtClean="0"/>
              <a:t/>
            </a:r>
            <a:br>
              <a:rPr lang="en-US" altLang="en-US" sz="3600" b="1" dirty="0" smtClean="0"/>
            </a:br>
            <a:r>
              <a:rPr lang="en-US" altLang="en-US" sz="3600" b="1" dirty="0"/>
              <a:t/>
            </a:r>
            <a:br>
              <a:rPr lang="en-US" altLang="en-US" sz="3600" b="1" dirty="0"/>
            </a:br>
            <a:r>
              <a:rPr lang="en-US" altLang="en-US" sz="3600" b="1" dirty="0" smtClean="0"/>
              <a:t>Document B:  Ellis </a:t>
            </a:r>
            <a:r>
              <a:rPr lang="en-US" altLang="en-US" sz="3600" b="1" dirty="0"/>
              <a:t>Island</a:t>
            </a:r>
          </a:p>
        </p:txBody>
      </p:sp>
      <p:sp>
        <p:nvSpPr>
          <p:cNvPr id="6147" name="Content Placeholder 2"/>
          <p:cNvSpPr>
            <a:spLocks noGrp="1"/>
          </p:cNvSpPr>
          <p:nvPr>
            <p:ph idx="1"/>
          </p:nvPr>
        </p:nvSpPr>
        <p:spPr>
          <a:xfrm>
            <a:off x="217714" y="1132319"/>
            <a:ext cx="8635999" cy="6096000"/>
          </a:xfrm>
        </p:spPr>
        <p:txBody>
          <a:bodyPr>
            <a:normAutofit/>
          </a:bodyPr>
          <a:lstStyle/>
          <a:p>
            <a:pPr eaLnBrk="1" hangingPunct="1">
              <a:buNone/>
            </a:pPr>
            <a:r>
              <a:rPr lang="en-US" altLang="en-US" sz="2500" dirty="0" smtClean="0"/>
              <a:t>From </a:t>
            </a:r>
            <a:r>
              <a:rPr lang="en-US" altLang="en-US" sz="2500" dirty="0"/>
              <a:t>1892 to the early 1920s, around 75% of all immigrants entered the USA through the immigration processing center at </a:t>
            </a:r>
            <a:r>
              <a:rPr lang="en-US" altLang="en-US" sz="2500" b="1" dirty="0"/>
              <a:t>Ellis Island</a:t>
            </a:r>
            <a:r>
              <a:rPr lang="en-US" altLang="en-US" sz="2500" dirty="0"/>
              <a:t>, located in New York Harbor. </a:t>
            </a:r>
          </a:p>
          <a:p>
            <a:pPr eaLnBrk="1" hangingPunct="1">
              <a:buFontTx/>
              <a:buNone/>
            </a:pPr>
            <a:r>
              <a:rPr lang="en-US" altLang="en-US" sz="2500" dirty="0"/>
              <a:t>The processing of immigrants on Ellis Island was an ordeal that might take five hours or more. First, they had to pass a physical examination by a doctor. Anyone with a serious health problem or a contagious disease, such as tuberculosis, was promptly sent home. </a:t>
            </a:r>
          </a:p>
          <a:p>
            <a:pPr eaLnBrk="1" hangingPunct="1">
              <a:buFontTx/>
              <a:buNone/>
            </a:pPr>
            <a:r>
              <a:rPr lang="en-US" altLang="en-US" sz="2500" dirty="0"/>
              <a:t>Those who passed the medical exam then reported to a government inspector. The inspector questioned immigrants to determine whether they met the legal requirements for entering the USA. The requirements included proving they had never been convicted of a felony, demonstrating that they were able to work, and showing that they had some money (at least $25 after 1909).</a:t>
            </a:r>
          </a:p>
        </p:txBody>
      </p:sp>
    </p:spTree>
    <p:extLst>
      <p:ext uri="{BB962C8B-B14F-4D97-AF65-F5344CB8AC3E}">
        <p14:creationId xmlns="" xmlns:p14="http://schemas.microsoft.com/office/powerpoint/2010/main" val="2993416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485900" y="2"/>
            <a:ext cx="6172200" cy="715963"/>
          </a:xfrm>
        </p:spPr>
        <p:txBody>
          <a:bodyPr>
            <a:normAutofit fontScale="90000"/>
          </a:bodyPr>
          <a:lstStyle/>
          <a:p>
            <a:pPr eaLnBrk="1" hangingPunct="1"/>
            <a:r>
              <a:rPr lang="en-US" altLang="en-US" b="1" dirty="0" smtClean="0"/>
              <a:t>Document C: Urban Housing</a:t>
            </a:r>
          </a:p>
        </p:txBody>
      </p:sp>
      <p:sp>
        <p:nvSpPr>
          <p:cNvPr id="10243" name="Content Placeholder 6"/>
          <p:cNvSpPr>
            <a:spLocks noGrp="1"/>
          </p:cNvSpPr>
          <p:nvPr>
            <p:ph idx="1"/>
          </p:nvPr>
        </p:nvSpPr>
        <p:spPr>
          <a:xfrm>
            <a:off x="580571" y="939442"/>
            <a:ext cx="8302172" cy="5715000"/>
          </a:xfrm>
        </p:spPr>
        <p:txBody>
          <a:bodyPr>
            <a:normAutofit/>
          </a:bodyPr>
          <a:lstStyle/>
          <a:p>
            <a:pPr eaLnBrk="1" hangingPunct="1">
              <a:spcBef>
                <a:spcPct val="35000"/>
              </a:spcBef>
              <a:buNone/>
            </a:pPr>
            <a:r>
              <a:rPr lang="en-US" altLang="en-US" sz="2500" dirty="0"/>
              <a:t>Most cities weren’t prepared for such increasing populations. City streets were often flooded with waste due to inadequate sewage systems. Decent housing </a:t>
            </a:r>
            <a:r>
              <a:rPr lang="en-US" altLang="en-US" sz="2500" dirty="0" smtClean="0"/>
              <a:t>was </a:t>
            </a:r>
            <a:r>
              <a:rPr lang="en-US" altLang="en-US" sz="2500" dirty="0"/>
              <a:t>scarce, most urban-dwelling immigrants lived in </a:t>
            </a:r>
            <a:r>
              <a:rPr lang="en-US" altLang="en-US" sz="2500" b="1" i="1" dirty="0"/>
              <a:t>tenement</a:t>
            </a:r>
            <a:r>
              <a:rPr lang="en-US" altLang="en-US" sz="2500" dirty="0"/>
              <a:t> buildings – rundown, low rent apartment buildings  clustered together in the poorest parts of town. </a:t>
            </a:r>
          </a:p>
          <a:p>
            <a:pPr eaLnBrk="1" hangingPunct="1">
              <a:spcBef>
                <a:spcPct val="35000"/>
              </a:spcBef>
              <a:buNone/>
            </a:pPr>
            <a:r>
              <a:rPr lang="en-US" altLang="en-US" sz="2500" dirty="0"/>
              <a:t>Most tenements were filthy, run down and had little ventilation or light. Fires, disease and death were common among immigrant tenement communities. </a:t>
            </a:r>
            <a:br>
              <a:rPr lang="en-US" altLang="en-US" sz="2500" dirty="0"/>
            </a:br>
            <a:r>
              <a:rPr lang="en-US" altLang="en-US" sz="2500" dirty="0"/>
              <a:t>Half of Manhattan’s fires were in tenement buildings.  </a:t>
            </a:r>
          </a:p>
          <a:p>
            <a:pPr eaLnBrk="1" hangingPunct="1">
              <a:spcBef>
                <a:spcPct val="35000"/>
              </a:spcBef>
              <a:buNone/>
            </a:pPr>
            <a:r>
              <a:rPr lang="en-US" altLang="en-US" sz="2500" dirty="0"/>
              <a:t>Many immigrants came down with contagious lung disease, tuberculosis, and about   60% of immigrant babies died before their first birthday.</a:t>
            </a:r>
          </a:p>
        </p:txBody>
      </p:sp>
    </p:spTree>
    <p:extLst>
      <p:ext uri="{BB962C8B-B14F-4D97-AF65-F5344CB8AC3E}">
        <p14:creationId xmlns="" xmlns:p14="http://schemas.microsoft.com/office/powerpoint/2010/main" val="3323124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lum bright="24000"/>
            <a:extLst>
              <a:ext uri="{28A0092B-C50C-407E-A947-70E740481C1C}">
                <a14:useLocalDpi xmlns="" xmlns:a14="http://schemas.microsoft.com/office/drawing/2010/main" val="0"/>
              </a:ext>
            </a:extLst>
          </a:blip>
          <a:srcRect/>
          <a:stretch>
            <a:fillRect/>
          </a:stretch>
        </p:blipFill>
        <p:spPr bwMode="auto">
          <a:xfrm>
            <a:off x="4857750" y="111125"/>
            <a:ext cx="3028950"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2"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57750" y="3197227"/>
            <a:ext cx="3143250" cy="3641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26" name="Picture 10" descr="020207a7"/>
          <p:cNvPicPr>
            <a:picLocks noChangeAspect="1" noChangeArrowheads="1"/>
          </p:cNvPicPr>
          <p:nvPr/>
        </p:nvPicPr>
        <p:blipFill>
          <a:blip r:embed="rId4">
            <a:lum bright="18000" contrast="6000"/>
            <a:extLst>
              <a:ext uri="{28A0092B-C50C-407E-A947-70E740481C1C}">
                <a14:useLocalDpi xmlns="" xmlns:a14="http://schemas.microsoft.com/office/drawing/2010/main" val="0"/>
              </a:ext>
            </a:extLst>
          </a:blip>
          <a:srcRect/>
          <a:stretch>
            <a:fillRect/>
          </a:stretch>
        </p:blipFill>
        <p:spPr bwMode="auto">
          <a:xfrm>
            <a:off x="1239441" y="0"/>
            <a:ext cx="3504009"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1431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485900" y="2"/>
            <a:ext cx="6172200" cy="563563"/>
          </a:xfrm>
        </p:spPr>
        <p:txBody>
          <a:bodyPr>
            <a:normAutofit fontScale="90000"/>
          </a:bodyPr>
          <a:lstStyle/>
          <a:p>
            <a:pPr eaLnBrk="1" hangingPunct="1"/>
            <a:r>
              <a:rPr lang="en-US" altLang="en-US" b="1" dirty="0" smtClean="0"/>
              <a:t>Document D: Nativism</a:t>
            </a:r>
          </a:p>
        </p:txBody>
      </p:sp>
      <p:sp>
        <p:nvSpPr>
          <p:cNvPr id="12291" name="Content Placeholder 2"/>
          <p:cNvSpPr>
            <a:spLocks noGrp="1"/>
          </p:cNvSpPr>
          <p:nvPr>
            <p:ph idx="1"/>
          </p:nvPr>
        </p:nvSpPr>
        <p:spPr>
          <a:xfrm>
            <a:off x="595087" y="762000"/>
            <a:ext cx="8287656" cy="6096000"/>
          </a:xfrm>
        </p:spPr>
        <p:txBody>
          <a:bodyPr>
            <a:normAutofit/>
          </a:bodyPr>
          <a:lstStyle/>
          <a:p>
            <a:pPr eaLnBrk="1" hangingPunct="1">
              <a:buNone/>
            </a:pPr>
            <a:r>
              <a:rPr lang="en-US" altLang="en-US" sz="2500" dirty="0"/>
              <a:t>Many native-born Americans viewed the new immigrants with  a combination of fear, hostility and suspicion. </a:t>
            </a:r>
            <a:r>
              <a:rPr lang="en-US" altLang="en-US" sz="2500" b="1" i="1" dirty="0"/>
              <a:t>Nativism</a:t>
            </a:r>
            <a:r>
              <a:rPr lang="en-US" altLang="en-US" sz="2500" dirty="0"/>
              <a:t> was based on the belief that immigrants posed a threat to </a:t>
            </a:r>
            <a:r>
              <a:rPr lang="en-US" altLang="en-US" sz="2500" dirty="0" smtClean="0"/>
              <a:t>native-born </a:t>
            </a:r>
            <a:r>
              <a:rPr lang="en-US" altLang="en-US" sz="2500" dirty="0"/>
              <a:t>Americans and their way of life. Nativists had deep-seated prejudices about immigrants based on ethnicity, religion, political and social beliefs.</a:t>
            </a:r>
          </a:p>
          <a:p>
            <a:pPr eaLnBrk="1" hangingPunct="1">
              <a:buNone/>
            </a:pPr>
            <a:r>
              <a:rPr lang="en-US" altLang="en-US" sz="2500" dirty="0"/>
              <a:t>Many American workers accused immigrants of taking jobs away from “real” Americans. Nativists worked to restrict the number of immigrants entering the United States. </a:t>
            </a:r>
          </a:p>
          <a:p>
            <a:pPr eaLnBrk="1" hangingPunct="1">
              <a:buNone/>
            </a:pPr>
            <a:r>
              <a:rPr lang="en-US" altLang="en-US" sz="2500" dirty="0"/>
              <a:t>In 1883, Congress passed the </a:t>
            </a:r>
            <a:r>
              <a:rPr lang="en-US" altLang="en-US" sz="2500" b="1" i="1" dirty="0"/>
              <a:t>Chinese Exclusion Act</a:t>
            </a:r>
            <a:r>
              <a:rPr lang="en-US" altLang="en-US" sz="2500" dirty="0"/>
              <a:t> which restricted Chinese immigration to America. In the 1890s, they called for laws restricting the number of new immigrants from Southern and Eastern Europe. They encouraged </a:t>
            </a:r>
            <a:r>
              <a:rPr lang="en-US" altLang="en-US" sz="2500" b="1" i="1" dirty="0"/>
              <a:t>quotas</a:t>
            </a:r>
            <a:r>
              <a:rPr lang="en-US" altLang="en-US" sz="2500" dirty="0"/>
              <a:t> that would limit the number of immigrants the US would accept from each nation.</a:t>
            </a:r>
          </a:p>
        </p:txBody>
      </p:sp>
    </p:spTree>
    <p:extLst>
      <p:ext uri="{BB962C8B-B14F-4D97-AF65-F5344CB8AC3E}">
        <p14:creationId xmlns="" xmlns:p14="http://schemas.microsoft.com/office/powerpoint/2010/main" val="4247950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319316"/>
            <a:ext cx="7179129" cy="715963"/>
          </a:xfrm>
        </p:spPr>
        <p:txBody>
          <a:bodyPr>
            <a:normAutofit fontScale="90000"/>
          </a:bodyPr>
          <a:lstStyle/>
          <a:p>
            <a:pPr eaLnBrk="1" hangingPunct="1"/>
            <a:r>
              <a:rPr lang="en-US" altLang="en-US" b="1" dirty="0" smtClean="0"/>
              <a:t>Document E: Working Conditions</a:t>
            </a:r>
          </a:p>
        </p:txBody>
      </p:sp>
      <p:sp>
        <p:nvSpPr>
          <p:cNvPr id="16387" name="Content Placeholder 2"/>
          <p:cNvSpPr>
            <a:spLocks noGrp="1"/>
          </p:cNvSpPr>
          <p:nvPr>
            <p:ph idx="1"/>
          </p:nvPr>
        </p:nvSpPr>
        <p:spPr>
          <a:xfrm>
            <a:off x="464457" y="1277256"/>
            <a:ext cx="8505371" cy="5580743"/>
          </a:xfrm>
        </p:spPr>
        <p:txBody>
          <a:bodyPr/>
          <a:lstStyle/>
          <a:p>
            <a:pPr eaLnBrk="1" hangingPunct="1">
              <a:buNone/>
            </a:pPr>
            <a:r>
              <a:rPr lang="en-US" altLang="en-US" sz="2500" dirty="0" smtClean="0"/>
              <a:t>The </a:t>
            </a:r>
            <a:r>
              <a:rPr lang="en-US" altLang="en-US" sz="2500" dirty="0"/>
              <a:t>majority of immigrants worked in industrial jobs, for a variety of reasons. Most industries were rapidly growing  and in need of workers. Most immigrants were unskilled laborers, were desperate for work, and were willing to accept almost any kind of job, no matter how un-attractive or low </a:t>
            </a:r>
            <a:r>
              <a:rPr lang="en-US" altLang="en-US" sz="2500" dirty="0" smtClean="0"/>
              <a:t>paying.</a:t>
            </a:r>
          </a:p>
          <a:p>
            <a:pPr eaLnBrk="1" hangingPunct="1">
              <a:buNone/>
            </a:pPr>
            <a:r>
              <a:rPr lang="en-US" altLang="en-US" sz="2500" dirty="0" smtClean="0"/>
              <a:t>Immigrants </a:t>
            </a:r>
            <a:r>
              <a:rPr lang="en-US" altLang="en-US" sz="2500" dirty="0"/>
              <a:t>were particularly vulnerable to exploitation and many worked under intolerable conditions. The average worker’s salary was about 10 cents an hour and child workers often made half that. Additionally, many workers were forced to work 12-16 hours per day.</a:t>
            </a:r>
          </a:p>
          <a:p>
            <a:pPr eaLnBrk="1" hangingPunct="1">
              <a:buNone/>
            </a:pPr>
            <a:r>
              <a:rPr lang="en-US" altLang="en-US" sz="2500" dirty="0"/>
              <a:t>Working conditions were often dangerous, unsanitary and uncomfortable.</a:t>
            </a:r>
          </a:p>
        </p:txBody>
      </p:sp>
    </p:spTree>
    <p:extLst>
      <p:ext uri="{BB962C8B-B14F-4D97-AF65-F5344CB8AC3E}">
        <p14:creationId xmlns="" xmlns:p14="http://schemas.microsoft.com/office/powerpoint/2010/main" val="1472751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00273" y="914400"/>
            <a:ext cx="325755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46586" y="0"/>
            <a:ext cx="349686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69466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1202</Words>
  <Application>Microsoft Office PowerPoint</Application>
  <PresentationFormat>Letter Paper (8.5x11 in)</PresentationFormat>
  <Paragraphs>41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Gilded Age Documents</vt:lpstr>
      <vt:lpstr>Document A: New Immigrants</vt:lpstr>
      <vt:lpstr>Slide 3</vt:lpstr>
      <vt:lpstr>  Document B:  Ellis Island</vt:lpstr>
      <vt:lpstr>Document C: Urban Housing</vt:lpstr>
      <vt:lpstr>Slide 6</vt:lpstr>
      <vt:lpstr>Document D: Nativism</vt:lpstr>
      <vt:lpstr>Document E: Working Conditions</vt:lpstr>
      <vt:lpstr>Slide 9</vt:lpstr>
      <vt:lpstr>Document F: Child Labor</vt:lpstr>
      <vt:lpstr>Slide 11</vt:lpstr>
      <vt:lpstr>Document G</vt:lpstr>
      <vt:lpstr>Document H: Hamlin Garland visited Homestead, Pennsylvania, and the Carnegie steel mills to write this article for McClure’s Magazine. </vt:lpstr>
      <vt:lpstr>Document I: THE TRUST GIANT’S POINT OF VIEW, “What a Funny Little Government”</vt:lpstr>
      <vt:lpstr>Document J:  Although they sometimes used controversial methods to accumulate wealth, many industrialists, such as Andrew Carnegie, John D. Rockefeller, and J. P. Morgan, also gave away millions of dollars. This excerpt describes some of the charitable work of Andrew Carnegie</vt:lpstr>
      <vt:lpstr>Document K</vt:lpstr>
      <vt:lpstr>Document L</vt:lpstr>
      <vt:lpstr>Document M: Looking Backward </vt:lpstr>
      <vt:lpstr>Document N: Standard Oil Octopus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Sammons</dc:creator>
  <cp:lastModifiedBy>Owner</cp:lastModifiedBy>
  <cp:revision>18</cp:revision>
  <dcterms:created xsi:type="dcterms:W3CDTF">2014-09-22T01:26:30Z</dcterms:created>
  <dcterms:modified xsi:type="dcterms:W3CDTF">2016-02-11T13:24:21Z</dcterms:modified>
</cp:coreProperties>
</file>