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Objects="1">
      <p:cViewPr varScale="1">
        <p:scale>
          <a:sx n="66" d="100"/>
          <a:sy n="66" d="100"/>
        </p:scale>
        <p:origin x="0" y="0"/>
      </p:cViewPr>
      <p:guideLst/>
    </p:cSldViewPr>
  </p:slide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64DE79-268F-4C1A-8933-263129D2AF90}"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447475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4DE79-268F-4C1A-8933-263129D2AF90}"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4073667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4DE79-268F-4C1A-8933-263129D2AF90}"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93130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4DE79-268F-4C1A-8933-263129D2AF90}"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750866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821125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64DE79-268F-4C1A-8933-263129D2AF90}" type="datetimeFigureOut">
              <a:rPr lang="en-US" smtClean="0"/>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895167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64DE79-268F-4C1A-8933-263129D2AF90}" type="datetimeFigureOut">
              <a:rPr lang="en-US" smtClean="0"/>
              <a:t>9/15/14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880514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64DE79-268F-4C1A-8933-263129D2AF90}" type="datetimeFigureOut">
              <a:rPr lang="en-US" smtClean="0"/>
              <a:t>9/15/14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20548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9/15/14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32112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416768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4539013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9/15/14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a:p>
        </p:txBody>
      </p:sp>
    </p:spTree>
    <p:extLst>
      <p:ext uri="{BB962C8B-B14F-4D97-AF65-F5344CB8AC3E}">
        <p14:creationId xmlns:p14="http://schemas.microsoft.com/office/powerpoint/2010/main" val="171205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5063" y="115503"/>
            <a:ext cx="10515600" cy="6018146"/>
          </a:xfrm>
        </p:spPr>
        <p:txBody>
          <a:bodyPr>
            <a:normAutofit/>
          </a:bodyPr>
          <a:lstStyle/>
          <a:p>
            <a:pPr marL="0" indent="0">
              <a:buNone/>
            </a:pPr>
            <a:r>
              <a:rPr lang="en-US" sz="3600" kern="1200" dirty="0" smtClean="0">
                <a:solidFill>
                  <a:schemeClr val="tx1"/>
                </a:solidFill>
                <a:latin typeface="+mn-lt"/>
                <a:ea typeface="+mn-ea"/>
                <a:cs typeface="+mn-cs"/>
              </a:rPr>
              <a:t>If the might and eminence of a country consist in its surplus of gold, silver, and all other things necessary or convenient for its </a:t>
            </a:r>
            <a:r>
              <a:rPr lang="en-US" sz="3600" i="1" kern="1200" dirty="0" smtClean="0">
                <a:solidFill>
                  <a:schemeClr val="tx1"/>
                </a:solidFill>
                <a:latin typeface="+mn-lt"/>
                <a:ea typeface="+mn-ea"/>
                <a:cs typeface="+mn-cs"/>
              </a:rPr>
              <a:t>subsistence</a:t>
            </a:r>
            <a:r>
              <a:rPr lang="en-US" sz="3600" i="0" kern="1200" dirty="0" smtClean="0">
                <a:solidFill>
                  <a:schemeClr val="tx1"/>
                </a:solidFill>
                <a:latin typeface="+mn-lt"/>
                <a:ea typeface="+mn-ea"/>
                <a:cs typeface="+mn-cs"/>
              </a:rPr>
              <a:t>, derived, so far as possible, from its own resources, without </a:t>
            </a:r>
            <a:r>
              <a:rPr lang="en-US" sz="3600" i="1" kern="1200" dirty="0" smtClean="0">
                <a:solidFill>
                  <a:schemeClr val="tx1"/>
                </a:solidFill>
                <a:latin typeface="+mn-lt"/>
                <a:ea typeface="+mn-ea"/>
                <a:cs typeface="+mn-cs"/>
              </a:rPr>
              <a:t>dependence</a:t>
            </a:r>
            <a:r>
              <a:rPr lang="en-US" sz="3600" i="0" kern="1200" dirty="0" smtClean="0">
                <a:solidFill>
                  <a:schemeClr val="tx1"/>
                </a:solidFill>
                <a:latin typeface="+mn-lt"/>
                <a:ea typeface="+mn-ea"/>
                <a:cs typeface="+mn-cs"/>
              </a:rPr>
              <a:t> upon other countries, and in the proper fostering, use, and application of these, then it follows that a general national </a:t>
            </a:r>
            <a:r>
              <a:rPr lang="en-US" sz="3600" i="1" kern="1200" dirty="0" smtClean="0">
                <a:solidFill>
                  <a:schemeClr val="tx1"/>
                </a:solidFill>
                <a:latin typeface="+mn-lt"/>
                <a:ea typeface="+mn-ea"/>
                <a:cs typeface="+mn-cs"/>
              </a:rPr>
              <a:t>economy</a:t>
            </a:r>
            <a:r>
              <a:rPr lang="en-US" sz="3600" i="0" kern="1200" dirty="0" smtClean="0">
                <a:solidFill>
                  <a:schemeClr val="tx1"/>
                </a:solidFill>
                <a:latin typeface="+mn-lt"/>
                <a:ea typeface="+mn-ea"/>
                <a:cs typeface="+mn-cs"/>
              </a:rPr>
              <a:t> should consider how such a surplus, fostering, and enjoyment can be brought about, without </a:t>
            </a:r>
            <a:r>
              <a:rPr lang="en-US" sz="3600" i="1" kern="1200" dirty="0" smtClean="0">
                <a:solidFill>
                  <a:schemeClr val="tx1"/>
                </a:solidFill>
                <a:latin typeface="+mn-lt"/>
                <a:ea typeface="+mn-ea"/>
                <a:cs typeface="+mn-cs"/>
              </a:rPr>
              <a:t>dependence</a:t>
            </a:r>
            <a:r>
              <a:rPr lang="en-US" sz="3600" i="0" kern="1200" dirty="0" smtClean="0">
                <a:solidFill>
                  <a:schemeClr val="tx1"/>
                </a:solidFill>
                <a:latin typeface="+mn-lt"/>
                <a:ea typeface="+mn-ea"/>
                <a:cs typeface="+mn-cs"/>
              </a:rPr>
              <a:t> upon others, or where this is not feasible in every respect, with as little </a:t>
            </a:r>
            <a:r>
              <a:rPr lang="en-US" sz="3600" i="1" kern="1200" dirty="0" smtClean="0">
                <a:solidFill>
                  <a:schemeClr val="tx1"/>
                </a:solidFill>
                <a:latin typeface="+mn-lt"/>
                <a:ea typeface="+mn-ea"/>
                <a:cs typeface="+mn-cs"/>
              </a:rPr>
              <a:t>dependence </a:t>
            </a:r>
            <a:r>
              <a:rPr lang="en-US" sz="3600" i="0" kern="1200" dirty="0" smtClean="0">
                <a:solidFill>
                  <a:schemeClr val="tx1"/>
                </a:solidFill>
                <a:latin typeface="+mn-lt"/>
                <a:ea typeface="+mn-ea"/>
                <a:cs typeface="+mn-cs"/>
              </a:rPr>
              <a:t>as possible upon foreign countries, and sparing use of the country’s own cash.</a:t>
            </a:r>
          </a:p>
          <a:p>
            <a:pPr marL="0" indent="0">
              <a:buNone/>
            </a:pPr>
            <a:r>
              <a:rPr lang="en-US" sz="3600" i="0" kern="1200" dirty="0" smtClean="0">
                <a:solidFill>
                  <a:schemeClr val="tx1"/>
                </a:solidFill>
                <a:latin typeface="+mn-lt"/>
                <a:ea typeface="+mn-ea"/>
                <a:cs typeface="+mn-cs"/>
              </a:rPr>
              <a:t>-Philipp Wilhelm</a:t>
            </a:r>
            <a:r>
              <a:rPr lang="en-US" sz="3600" i="0" kern="1200" baseline="0" dirty="0" smtClean="0">
                <a:solidFill>
                  <a:schemeClr val="tx1"/>
                </a:solidFill>
                <a:latin typeface="+mn-lt"/>
                <a:ea typeface="+mn-ea"/>
                <a:cs typeface="+mn-cs"/>
              </a:rPr>
              <a:t> Von </a:t>
            </a:r>
            <a:r>
              <a:rPr lang="en-US" sz="3600" i="0" kern="1200" baseline="0" dirty="0" err="1" smtClean="0">
                <a:solidFill>
                  <a:schemeClr val="tx1"/>
                </a:solidFill>
                <a:latin typeface="+mn-lt"/>
                <a:ea typeface="+mn-ea"/>
                <a:cs typeface="+mn-cs"/>
              </a:rPr>
              <a:t>Hornick</a:t>
            </a:r>
            <a:r>
              <a:rPr lang="en-US" sz="3600" i="0" kern="1200" baseline="0" dirty="0" smtClean="0">
                <a:solidFill>
                  <a:schemeClr val="tx1"/>
                </a:solidFill>
                <a:latin typeface="+mn-lt"/>
                <a:ea typeface="+mn-ea"/>
                <a:cs typeface="+mn-cs"/>
              </a:rPr>
              <a:t> </a:t>
            </a:r>
            <a:r>
              <a:rPr lang="en-US" sz="2800" i="0" kern="1200" baseline="0" dirty="0" smtClean="0">
                <a:solidFill>
                  <a:schemeClr val="tx1"/>
                </a:solidFill>
                <a:latin typeface="+mn-lt"/>
                <a:ea typeface="+mn-ea"/>
                <a:cs typeface="+mn-cs"/>
              </a:rPr>
              <a:t>(</a:t>
            </a:r>
            <a:r>
              <a:rPr lang="en-US" sz="2800" i="1" kern="1200" baseline="0" dirty="0" smtClean="0">
                <a:solidFill>
                  <a:schemeClr val="tx1"/>
                </a:solidFill>
                <a:latin typeface="+mn-lt"/>
                <a:ea typeface="+mn-ea"/>
                <a:cs typeface="+mn-cs"/>
              </a:rPr>
              <a:t>Austria Over All if Only She Will)</a:t>
            </a:r>
            <a:endParaRPr lang="en-US" sz="2800" dirty="0"/>
          </a:p>
        </p:txBody>
      </p:sp>
    </p:spTree>
    <p:extLst>
      <p:ext uri="{BB962C8B-B14F-4D97-AF65-F5344CB8AC3E}">
        <p14:creationId xmlns:p14="http://schemas.microsoft.com/office/powerpoint/2010/main" val="80575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973503"/>
          </a:xfrm>
        </p:spPr>
        <p:txBody>
          <a:bodyPr/>
          <a:lstStyle/>
          <a:p>
            <a:pPr marL="0" indent="0">
              <a:buNone/>
            </a:pPr>
            <a:r>
              <a:rPr lang="en-US" b="1" dirty="0" smtClean="0"/>
              <a:t>Role-</a:t>
            </a:r>
            <a:r>
              <a:rPr lang="en-US" dirty="0" smtClean="0"/>
              <a:t> You are an economic advisor to the English crown.</a:t>
            </a:r>
          </a:p>
          <a:p>
            <a:pPr marL="0" indent="0">
              <a:buNone/>
            </a:pPr>
            <a:r>
              <a:rPr lang="en-US" b="1" dirty="0" smtClean="0"/>
              <a:t>Audience-</a:t>
            </a:r>
            <a:r>
              <a:rPr lang="en-US" dirty="0" smtClean="0"/>
              <a:t> The crowned heads of Europe and their economic advisors</a:t>
            </a:r>
          </a:p>
          <a:p>
            <a:pPr marL="0" indent="0">
              <a:buNone/>
            </a:pPr>
            <a:r>
              <a:rPr lang="en-US" b="1" dirty="0" smtClean="0"/>
              <a:t>Situation-</a:t>
            </a:r>
            <a:r>
              <a:rPr lang="en-US" dirty="0" smtClean="0"/>
              <a:t> The monarchy has asked you to create a pamphlet to be distributed around Europe to other monarchies to discuss the benefits, drawbacks and possible problems a country may have if they establish a mercantile relationship between themselves and their newly formed colonies.</a:t>
            </a:r>
          </a:p>
          <a:p>
            <a:pPr marL="0" indent="0">
              <a:buNone/>
            </a:pPr>
            <a:r>
              <a:rPr lang="en-US" b="1" dirty="0" smtClean="0"/>
              <a:t>Product-</a:t>
            </a:r>
            <a:r>
              <a:rPr lang="en-US" dirty="0" smtClean="0"/>
              <a:t> A pamphlet, that first expresses the goals of mercantilism, the benefits to the parent country, the drawbacks for the parent country and the possible problems </a:t>
            </a:r>
          </a:p>
          <a:p>
            <a:pPr marL="0" indent="0">
              <a:buNone/>
            </a:pPr>
            <a:r>
              <a:rPr lang="en-US" b="1" dirty="0" smtClean="0"/>
              <a:t>Standard-</a:t>
            </a:r>
            <a:r>
              <a:rPr lang="en-US" dirty="0" smtClean="0"/>
              <a:t> The Pamphlet should include research based on your own and from the primary source documents we used in class. You should be writing from the perspective of the English, not the colonists. Colonists’ interpretations of mercantilism should be included only when discussing the possible problems the crowned heads of Europe may have to deal with in their colonies- because of the lack of economic freedom due to mercantilism.</a:t>
            </a:r>
            <a:endParaRPr lang="en-US" dirty="0"/>
          </a:p>
        </p:txBody>
      </p:sp>
    </p:spTree>
    <p:extLst>
      <p:ext uri="{BB962C8B-B14F-4D97-AF65-F5344CB8AC3E}">
        <p14:creationId xmlns:p14="http://schemas.microsoft.com/office/powerpoint/2010/main" val="7833686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HDOfficeLightV0</Template>
  <TotalTime>6</TotalTime>
  <Application>Microsoft Macintosh PowerPoint</Application>
  <PresentationFormat>Widescreen</PresentationFormat>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Calibri</vt:lpstr>
      <vt:lpstr>Arial</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Jones</dc:creator>
  <cp:lastModifiedBy>Rebecca Jones</cp:lastModifiedBy>
  <cp:revision>10</cp:revision>
  <dcterms:created xsi:type="dcterms:W3CDTF">2014-09-10T14:23:51Z</dcterms:created>
  <dcterms:modified xsi:type="dcterms:W3CDTF">2014-09-15T18:08:29Z</dcterms:modified>
</cp:coreProperties>
</file>