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3" r:id="rId2"/>
    <p:sldId id="265" r:id="rId3"/>
    <p:sldId id="274" r:id="rId4"/>
    <p:sldId id="271" r:id="rId5"/>
    <p:sldId id="260" r:id="rId6"/>
    <p:sldId id="268" r:id="rId7"/>
    <p:sldId id="269" r:id="rId8"/>
    <p:sldId id="270" r:id="rId9"/>
    <p:sldId id="276" r:id="rId10"/>
    <p:sldId id="275" r:id="rId11"/>
    <p:sldId id="278" r:id="rId12"/>
    <p:sldId id="277" r:id="rId13"/>
    <p:sldId id="280" r:id="rId14"/>
    <p:sldId id="279" r:id="rId15"/>
    <p:sldId id="282" r:id="rId16"/>
    <p:sldId id="281" r:id="rId17"/>
    <p:sldId id="284" r:id="rId18"/>
    <p:sldId id="283" r:id="rId19"/>
    <p:sldId id="286" r:id="rId20"/>
    <p:sldId id="285" r:id="rId21"/>
    <p:sldId id="288" r:id="rId22"/>
    <p:sldId id="287" r:id="rId23"/>
    <p:sldId id="28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2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4444FA-45BF-4C46-971F-753CE8623996}" type="datetimeFigureOut">
              <a:rPr lang="en-US" altLang="en-US"/>
              <a:pPr/>
              <a:t>10/31/2014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A7166B-92EA-1948-8877-D6382F825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FE77D-A356-4843-8CC3-5A1841E503CE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393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38FCF-669D-4F8F-8E79-EB60B117EAC5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9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E93195-4D64-714A-95E0-822324D0956E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38FCF-669D-4F8F-8E79-EB60B117EAC5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94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38FCF-669D-4F8F-8E79-EB60B117EAC5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6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38FCF-669D-4F8F-8E79-EB60B117EAC5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85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38FCF-669D-4F8F-8E79-EB60B117EAC5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12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38FCF-669D-4F8F-8E79-EB60B117EAC5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97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38FCF-669D-4F8F-8E79-EB60B117EAC5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80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38FCF-669D-4F8F-8E79-EB60B117EAC5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8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1DEBC-7F11-1443-97AF-F66EC3FF3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50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3347E-567C-6647-B2B3-E9EB986A56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63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FC7CD-18BB-3B46-A6FA-038E0F62DE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69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1CBF7-F4AE-064D-A229-B9388F35B4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39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B48CE-E4DB-B54D-BBB5-7FFF5848D3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61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40E4F-B742-8E4A-9950-FFFF3BACA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99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9F3A2-580A-0740-9E2A-3E7076B5A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09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8E542-66D7-0241-902A-477F57AE6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54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AAB53-C688-1F4A-8696-3573A35AB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99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6A348-624A-9542-99A5-454B817CAC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94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2EACE-264F-D04B-8C1D-C6EC8D52A1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21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32500">
              <a:srgbClr val="F0EBD5"/>
            </a:gs>
            <a:gs pos="50000">
              <a:srgbClr val="D1C39F"/>
            </a:gs>
            <a:gs pos="67500">
              <a:srgbClr val="F0EBD5"/>
            </a:gs>
            <a:gs pos="100000">
              <a:srgbClr val="FFEF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D1A8F8E-392E-114C-805B-3DB170E740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PK5KDCGF7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err="1" smtClean="0"/>
              <a:t>Nitty</a:t>
            </a:r>
            <a:r>
              <a:rPr lang="en-US" dirty="0" smtClean="0"/>
              <a:t>-Gritty</a:t>
            </a:r>
            <a:endParaRPr lang="en-US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Ins and Outs of War and battle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2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Crossing the Delaware &amp; Battle of Trenton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 26, 1776</a:t>
            </a:r>
          </a:p>
          <a:p>
            <a:r>
              <a:rPr lang="en-US" dirty="0" smtClean="0"/>
              <a:t>Surprise attack led by George Washington on combo of British and Hessian troops</a:t>
            </a:r>
          </a:p>
          <a:p>
            <a:r>
              <a:rPr lang="en-US" dirty="0" smtClean="0"/>
              <a:t>Successful attack, 900 British are killed/captured</a:t>
            </a:r>
          </a:p>
          <a:p>
            <a:r>
              <a:rPr lang="en-US" b="1" dirty="0" smtClean="0"/>
              <a:t>America regains control of New Jersey, much needed victory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565"/>
            <a:ext cx="9144000" cy="53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Saratoga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Sept-Oct 1777</a:t>
            </a:r>
          </a:p>
          <a:p>
            <a:r>
              <a:rPr lang="en-US" dirty="0" smtClean="0"/>
              <a:t>Gates v. Burgoyne </a:t>
            </a:r>
          </a:p>
          <a:p>
            <a:r>
              <a:rPr lang="en-US" dirty="0" smtClean="0"/>
              <a:t>Colonists use guerilla warfare to weaken GB troops</a:t>
            </a:r>
          </a:p>
          <a:p>
            <a:r>
              <a:rPr lang="en-US" dirty="0" smtClean="0"/>
              <a:t>GB surrenders to Gen Gates</a:t>
            </a:r>
          </a:p>
          <a:p>
            <a:r>
              <a:rPr lang="en-US" b="1" dirty="0" smtClean="0"/>
              <a:t>France convinced to join on America’s side </a:t>
            </a:r>
          </a:p>
          <a:p>
            <a:r>
              <a:rPr lang="en-US" dirty="0" smtClean="0"/>
              <a:t>Benedict Arnold will eventually become a traitor to US after Saratoga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571"/>
            <a:ext cx="9144000" cy="60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at Valley Forge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Winter 1777-1778</a:t>
            </a:r>
          </a:p>
          <a:p>
            <a:r>
              <a:rPr lang="en-US" dirty="0"/>
              <a:t>Washington’s men camp for winter</a:t>
            </a:r>
          </a:p>
          <a:p>
            <a:r>
              <a:rPr lang="en-US" dirty="0"/>
              <a:t>Low on supplies, harsh conditions, disease rampant, morale low</a:t>
            </a:r>
          </a:p>
          <a:p>
            <a:r>
              <a:rPr lang="en-US" dirty="0"/>
              <a:t>Prussian von Steuben will eventually come to train men, brings experience to army</a:t>
            </a:r>
          </a:p>
          <a:p>
            <a:r>
              <a:rPr lang="en-US" dirty="0"/>
              <a:t>"These are the times that try men's souls." -Thomas </a:t>
            </a:r>
            <a:r>
              <a:rPr lang="en-US" dirty="0" smtClean="0"/>
              <a:t>Paine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9750"/>
            <a:ext cx="9162010" cy="608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Battle of the </a:t>
            </a:r>
            <a:r>
              <a:rPr lang="en-US" i="1" dirty="0" err="1" smtClean="0"/>
              <a:t>Bonhomme</a:t>
            </a:r>
            <a:r>
              <a:rPr lang="en-US" i="1" dirty="0" smtClean="0"/>
              <a:t> Richard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 23, 1779</a:t>
            </a:r>
          </a:p>
          <a:p>
            <a:r>
              <a:rPr lang="en-US" dirty="0"/>
              <a:t>Naval battle off coast of England</a:t>
            </a:r>
          </a:p>
          <a:p>
            <a:r>
              <a:rPr lang="en-US" dirty="0"/>
              <a:t>John Paul Jones leads attack on 2 English ships</a:t>
            </a:r>
          </a:p>
          <a:p>
            <a:r>
              <a:rPr lang="en-US" dirty="0"/>
              <a:t>3 hour battle, the </a:t>
            </a:r>
            <a:r>
              <a:rPr lang="en-US" i="1" dirty="0" err="1"/>
              <a:t>Bonhomme</a:t>
            </a:r>
            <a:r>
              <a:rPr lang="en-US" i="1" dirty="0"/>
              <a:t> Richard </a:t>
            </a:r>
            <a:r>
              <a:rPr lang="en-US" dirty="0"/>
              <a:t>sinks, but Jones successfully captures the </a:t>
            </a:r>
            <a:r>
              <a:rPr lang="en-US" i="1" dirty="0" err="1"/>
              <a:t>Serapis</a:t>
            </a:r>
            <a:endParaRPr lang="en-US" dirty="0"/>
          </a:p>
          <a:p>
            <a:r>
              <a:rPr lang="en-US" b="1" dirty="0"/>
              <a:t>Most significant naval battle of war</a:t>
            </a:r>
          </a:p>
          <a:p>
            <a:r>
              <a:rPr lang="en-US" dirty="0"/>
              <a:t>“I have just begun to fight.” -Jones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543"/>
            <a:ext cx="9162506" cy="625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Camden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 16, 1780</a:t>
            </a:r>
          </a:p>
          <a:p>
            <a:r>
              <a:rPr lang="en-US" dirty="0" smtClean="0"/>
              <a:t>Major battle fought in the South </a:t>
            </a:r>
          </a:p>
          <a:p>
            <a:r>
              <a:rPr lang="en-US" dirty="0" smtClean="0"/>
              <a:t>Gates v. Lord Cornwallis</a:t>
            </a:r>
          </a:p>
          <a:p>
            <a:r>
              <a:rPr lang="en-US" dirty="0" smtClean="0"/>
              <a:t>Militia retreats, many are killed</a:t>
            </a:r>
          </a:p>
          <a:p>
            <a:r>
              <a:rPr lang="en-US" dirty="0" smtClean="0"/>
              <a:t>Defeat of Americans, GB maintains control of South Carolina </a:t>
            </a:r>
          </a:p>
          <a:p>
            <a:r>
              <a:rPr lang="en-US" b="1" dirty="0" smtClean="0"/>
              <a:t>Cornwallis tries to push up and control South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78624D"/>
              </a:clrFrom>
              <a:clrTo>
                <a:srgbClr val="78624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8" b="94402"/>
          <a:stretch>
            <a:fillRect/>
          </a:stretch>
        </p:blipFill>
        <p:spPr bwMode="auto">
          <a:xfrm>
            <a:off x="1219200" y="838200"/>
            <a:ext cx="662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78624D"/>
              </a:clrFrom>
              <a:clrTo>
                <a:srgbClr val="78624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" r="-288"/>
          <a:stretch>
            <a:fillRect/>
          </a:stretch>
        </p:blipFill>
        <p:spPr bwMode="auto">
          <a:xfrm>
            <a:off x="1219200" y="1143000"/>
            <a:ext cx="66294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458" y="1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Guilford Courthouse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/>
          </a:bodyPr>
          <a:lstStyle/>
          <a:p>
            <a:r>
              <a:rPr lang="en-US" dirty="0"/>
              <a:t>March 15, 1781</a:t>
            </a:r>
          </a:p>
          <a:p>
            <a:r>
              <a:rPr lang="en-US" dirty="0"/>
              <a:t>Greene v. Cornwallis</a:t>
            </a:r>
          </a:p>
          <a:p>
            <a:r>
              <a:rPr lang="en-US" dirty="0"/>
              <a:t>America tries to keep hold of South</a:t>
            </a:r>
          </a:p>
          <a:p>
            <a:r>
              <a:rPr lang="en-US" dirty="0"/>
              <a:t>Militia and Continental Army meet Cornwallis in NC</a:t>
            </a:r>
          </a:p>
          <a:p>
            <a:r>
              <a:rPr lang="en-US" dirty="0" smtClean="0"/>
              <a:t>GB </a:t>
            </a:r>
            <a:r>
              <a:rPr lang="en-US" dirty="0"/>
              <a:t>technically wins, but loses </a:t>
            </a:r>
            <a:r>
              <a:rPr lang="en-US" dirty="0" smtClean="0"/>
              <a:t>many men</a:t>
            </a:r>
            <a:endParaRPr lang="en-US" dirty="0"/>
          </a:p>
          <a:p>
            <a:r>
              <a:rPr lang="en-US" dirty="0"/>
              <a:t>“Another such victory will lose us the war</a:t>
            </a:r>
            <a:r>
              <a:rPr lang="en-US" dirty="0" smtClean="0"/>
              <a:t>.”             	    —Cornwallis</a:t>
            </a:r>
            <a:endParaRPr lang="en-US" dirty="0"/>
          </a:p>
          <a:p>
            <a:r>
              <a:rPr lang="en-US" b="1" dirty="0" smtClean="0"/>
              <a:t>Stops British hopes of gaining the Carolinas, Cornwallis retreats and camps out at </a:t>
            </a:r>
            <a:r>
              <a:rPr lang="en-US" b="1" dirty="0"/>
              <a:t>Yorktown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5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Point Battles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334000"/>
          </a:xfrm>
        </p:spPr>
        <p:txBody>
          <a:bodyPr/>
          <a:lstStyle/>
          <a:p>
            <a:r>
              <a:rPr lang="en-US" sz="2600" b="1" dirty="0" smtClean="0"/>
              <a:t>Quebec</a:t>
            </a:r>
            <a:r>
              <a:rPr lang="en-US" sz="2600" dirty="0" smtClean="0"/>
              <a:t>: America </a:t>
            </a:r>
            <a:r>
              <a:rPr lang="en-US" sz="2600" dirty="0" smtClean="0"/>
              <a:t>gives up hope of invading Canada </a:t>
            </a:r>
            <a:endParaRPr lang="en-US" sz="2600" dirty="0" smtClean="0"/>
          </a:p>
          <a:p>
            <a:r>
              <a:rPr lang="en-US" sz="2600" b="1" dirty="0" smtClean="0"/>
              <a:t>Trenton</a:t>
            </a:r>
            <a:r>
              <a:rPr lang="en-US" sz="2600" dirty="0" smtClean="0"/>
              <a:t>: </a:t>
            </a:r>
            <a:r>
              <a:rPr lang="en-US" sz="2600" dirty="0"/>
              <a:t>America regains control of New Jersey, much needed </a:t>
            </a:r>
            <a:r>
              <a:rPr lang="en-US" sz="2600" dirty="0" smtClean="0"/>
              <a:t>victory</a:t>
            </a:r>
          </a:p>
          <a:p>
            <a:r>
              <a:rPr lang="en-US" sz="2600" b="1" dirty="0" smtClean="0"/>
              <a:t>Saratoga</a:t>
            </a:r>
            <a:r>
              <a:rPr lang="en-US" sz="2600" dirty="0" smtClean="0"/>
              <a:t>: </a:t>
            </a:r>
            <a:r>
              <a:rPr lang="en-US" sz="2600" dirty="0"/>
              <a:t>France convinced to join on America’s side </a:t>
            </a:r>
          </a:p>
          <a:p>
            <a:r>
              <a:rPr lang="en-US" sz="2600" b="1" dirty="0" smtClean="0"/>
              <a:t>Valley Forge</a:t>
            </a:r>
            <a:r>
              <a:rPr lang="en-US" sz="2600" dirty="0" smtClean="0"/>
              <a:t>: harsh winter, training from </a:t>
            </a:r>
            <a:r>
              <a:rPr lang="en-US" sz="2600" dirty="0"/>
              <a:t>von Steuben </a:t>
            </a:r>
            <a:endParaRPr lang="en-US" sz="2600" dirty="0" smtClean="0"/>
          </a:p>
          <a:p>
            <a:r>
              <a:rPr lang="en-US" sz="2600" b="1" i="1" dirty="0" err="1" smtClean="0"/>
              <a:t>Bonhomme</a:t>
            </a:r>
            <a:r>
              <a:rPr lang="en-US" sz="2600" b="1" i="1" dirty="0" smtClean="0"/>
              <a:t> Richard</a:t>
            </a:r>
            <a:r>
              <a:rPr lang="en-US" sz="2600" dirty="0" smtClean="0"/>
              <a:t>: John Paul Jones, Most </a:t>
            </a:r>
            <a:r>
              <a:rPr lang="en-US" sz="2600" dirty="0"/>
              <a:t>significant naval battle of </a:t>
            </a:r>
            <a:r>
              <a:rPr lang="en-US" sz="2600" dirty="0" smtClean="0"/>
              <a:t>war</a:t>
            </a:r>
          </a:p>
          <a:p>
            <a:r>
              <a:rPr lang="en-US" sz="2600" b="1" dirty="0" smtClean="0"/>
              <a:t>Camden</a:t>
            </a:r>
            <a:r>
              <a:rPr lang="en-US" sz="2600" dirty="0" smtClean="0"/>
              <a:t>: Cornwallis </a:t>
            </a:r>
            <a:r>
              <a:rPr lang="en-US" sz="2600" dirty="0"/>
              <a:t>tries to push up and control </a:t>
            </a:r>
            <a:r>
              <a:rPr lang="en-US" sz="2600" dirty="0" smtClean="0"/>
              <a:t>South</a:t>
            </a:r>
          </a:p>
          <a:p>
            <a:r>
              <a:rPr lang="en-US" sz="2600" b="1" dirty="0" smtClean="0"/>
              <a:t>Guilford Courthouse</a:t>
            </a:r>
            <a:r>
              <a:rPr lang="en-US" sz="2600" dirty="0" smtClean="0"/>
              <a:t>: </a:t>
            </a:r>
            <a:r>
              <a:rPr lang="en-US" sz="2600" dirty="0"/>
              <a:t>Stops British hopes of gaining the Carolinas, Cornwallis retreats and camps out at </a:t>
            </a:r>
            <a:r>
              <a:rPr lang="en-US" sz="2600" dirty="0" smtClean="0"/>
              <a:t>Yorktown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1349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8943" y="364372"/>
            <a:ext cx="6089193" cy="4817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20642" t="11794" r="23329" b="5207"/>
          <a:stretch/>
        </p:blipFill>
        <p:spPr>
          <a:xfrm>
            <a:off x="184342" y="3234757"/>
            <a:ext cx="1507103" cy="3623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8136" y="0"/>
            <a:ext cx="1378812" cy="3646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/>
          <a:srcRect l="25304" t="2316" r="14603" b="3146"/>
          <a:stretch/>
        </p:blipFill>
        <p:spPr>
          <a:xfrm>
            <a:off x="0" y="-51586"/>
            <a:ext cx="1794294" cy="3289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/>
          <a:srcRect l="9343" t="2633" r="4311" b="4229"/>
          <a:stretch/>
        </p:blipFill>
        <p:spPr>
          <a:xfrm>
            <a:off x="7147868" y="3646444"/>
            <a:ext cx="1996132" cy="32115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3856" y="5181600"/>
            <a:ext cx="4761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At any given time,</a:t>
            </a:r>
            <a:r>
              <a:rPr lang="en-US" sz="2200" baseline="0" dirty="0" smtClean="0"/>
              <a:t> a Revolutionary soldier was probably marching with 45-60 lbs of equipment!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691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Battle Strategy </a:t>
            </a:r>
          </a:p>
        </p:txBody>
      </p:sp>
      <p:pic>
        <p:nvPicPr>
          <p:cNvPr id="2" name="hPK5KDCGF7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/>
              <a:t>Who Should Win? </a:t>
            </a:r>
          </a:p>
        </p:txBody>
      </p:sp>
      <p:graphicFrame>
        <p:nvGraphicFramePr>
          <p:cNvPr id="7335" name="Group 167"/>
          <p:cNvGraphicFramePr>
            <a:graphicFrameLocks noGrp="1"/>
          </p:cNvGraphicFramePr>
          <p:nvPr/>
        </p:nvGraphicFramePr>
        <p:xfrm>
          <a:off x="228600" y="1295400"/>
          <a:ext cx="8686800" cy="5486400"/>
        </p:xfrm>
        <a:graphic>
          <a:graphicData uri="http://schemas.openxmlformats.org/drawingml/2006/table">
            <a:tbl>
              <a:tblPr/>
              <a:tblGrid>
                <a:gridCol w="4343400"/>
                <a:gridCol w="4343400"/>
              </a:tblGrid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British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Americans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British government strongest in world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American government did not yet exist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lots of money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 money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army strongest in the world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American army made up of citizen-soldiers who were badly trained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many officers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few officers with any experience</a:t>
                      </a:r>
                      <a:b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France helped by sending money and trained officers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British navy ruled the seas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 navy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fighting 3000 miles away form home - had to ship men and supplies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fighting at home - English might lose because couldn't get soldiers over quickly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fight was over a large area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Many people willing to help patriot soldiers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British army had trouble getting soldiers because many people had family members and friends in America.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But maybe most important…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Americans are fighting </a:t>
            </a:r>
            <a:r>
              <a:rPr lang="en-US" altLang="en-US" dirty="0" smtClean="0"/>
              <a:t>for a cause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579120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 b="1"/>
              <a:t>The Strategy of War</a:t>
            </a:r>
            <a:endParaRPr lang="en-US" altLang="en-US"/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114800" cy="47244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2"/>
                </a:solidFill>
              </a:rPr>
              <a:t>American</a:t>
            </a:r>
          </a:p>
          <a:p>
            <a:pPr lvl="1"/>
            <a:r>
              <a:rPr lang="en-US" altLang="en-US" b="1" dirty="0">
                <a:solidFill>
                  <a:schemeClr val="accent2"/>
                </a:solidFill>
              </a:rPr>
              <a:t>Keep the Colonial Army together</a:t>
            </a:r>
          </a:p>
          <a:p>
            <a:pPr lvl="1"/>
            <a:r>
              <a:rPr lang="en-US" altLang="en-US" b="1" dirty="0">
                <a:solidFill>
                  <a:schemeClr val="accent2"/>
                </a:solidFill>
              </a:rPr>
              <a:t>Stretch the British army away from supply lines</a:t>
            </a:r>
          </a:p>
          <a:p>
            <a:pPr lvl="1"/>
            <a:r>
              <a:rPr lang="en-US" altLang="en-US" b="1" dirty="0">
                <a:solidFill>
                  <a:schemeClr val="accent2"/>
                </a:solidFill>
              </a:rPr>
              <a:t>Harass the enemy, defeat the British in a major battle—guerrilla  warfare</a:t>
            </a:r>
          </a:p>
          <a:p>
            <a:pPr lvl="1"/>
            <a:r>
              <a:rPr lang="en-US" altLang="en-US" b="1" dirty="0">
                <a:solidFill>
                  <a:schemeClr val="accent2"/>
                </a:solidFill>
              </a:rPr>
              <a:t>Get allies to help win</a:t>
            </a:r>
          </a:p>
          <a:p>
            <a:endParaRPr lang="en-US" altLang="en-US" dirty="0"/>
          </a:p>
        </p:txBody>
      </p:sp>
      <p:sp>
        <p:nvSpPr>
          <p:cNvPr id="2560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114800" cy="47244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Britain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</a:rPr>
              <a:t>Seeks to destroy the Colonial Army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</a:rPr>
              <a:t>Regain control of the colonies by region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</a:rPr>
              <a:t>Take the fight to the Colonial Army using European war tactics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</a:rPr>
              <a:t>Use loyalists support against the colonies</a:t>
            </a:r>
          </a:p>
          <a:p>
            <a:pPr lvl="1"/>
            <a:endParaRPr lang="en-US" altLang="en-US" b="1" dirty="0">
              <a:solidFill>
                <a:srgbClr val="FF0000"/>
              </a:solidFill>
            </a:endParaRPr>
          </a:p>
          <a:p>
            <a:pPr lvl="1"/>
            <a:endParaRPr lang="en-US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The Strategy of War</a:t>
            </a:r>
          </a:p>
        </p:txBody>
      </p:sp>
      <p:pic>
        <p:nvPicPr>
          <p:cNvPr id="11267" name="Picture 102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1852"/>
          <a:stretch>
            <a:fillRect/>
          </a:stretch>
        </p:blipFill>
        <p:spPr>
          <a:xfrm>
            <a:off x="620713" y="1682750"/>
            <a:ext cx="8066087" cy="4443413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Quebec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 31, 1775</a:t>
            </a:r>
          </a:p>
          <a:p>
            <a:r>
              <a:rPr lang="en-US" dirty="0" smtClean="0"/>
              <a:t>Americans want to take Canada from British control</a:t>
            </a:r>
          </a:p>
          <a:p>
            <a:r>
              <a:rPr lang="en-US" dirty="0" smtClean="0"/>
              <a:t>Attack led by Montgomery, Morgan, and Arnold</a:t>
            </a:r>
          </a:p>
          <a:p>
            <a:r>
              <a:rPr lang="en-US" dirty="0" smtClean="0"/>
              <a:t>GB crushes colonies, first major loss </a:t>
            </a:r>
          </a:p>
          <a:p>
            <a:r>
              <a:rPr lang="en-US" b="1" dirty="0" smtClean="0"/>
              <a:t>America gives up hope of invading Canada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614</Words>
  <Application>Microsoft Office PowerPoint</Application>
  <PresentationFormat>On-screen Show (4:3)</PresentationFormat>
  <Paragraphs>101</Paragraphs>
  <Slides>23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The Nitty-Gritty</vt:lpstr>
      <vt:lpstr>PowerPoint Presentation</vt:lpstr>
      <vt:lpstr>PowerPoint Presentation</vt:lpstr>
      <vt:lpstr>Battle Strategy </vt:lpstr>
      <vt:lpstr>Who Should Win? </vt:lpstr>
      <vt:lpstr>But maybe most important…</vt:lpstr>
      <vt:lpstr>The Strategy of War</vt:lpstr>
      <vt:lpstr>The Strategy of War</vt:lpstr>
      <vt:lpstr>Battle of Quebec</vt:lpstr>
      <vt:lpstr>PowerPoint Presentation</vt:lpstr>
      <vt:lpstr>Crossing the Delaware &amp; Battle of Trenton </vt:lpstr>
      <vt:lpstr>PowerPoint Presentation</vt:lpstr>
      <vt:lpstr>Battle of Saratoga</vt:lpstr>
      <vt:lpstr>PowerPoint Presentation</vt:lpstr>
      <vt:lpstr>Winter at Valley Forge</vt:lpstr>
      <vt:lpstr>PowerPoint Presentation</vt:lpstr>
      <vt:lpstr>Battle of the Bonhomme Richard</vt:lpstr>
      <vt:lpstr>PowerPoint Presentation</vt:lpstr>
      <vt:lpstr>Battle of Camden</vt:lpstr>
      <vt:lpstr>PowerPoint Presentation</vt:lpstr>
      <vt:lpstr>Battle of Guilford Courthouse</vt:lpstr>
      <vt:lpstr>PowerPoint Presentation</vt:lpstr>
      <vt:lpstr>Turning Point Battles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must pay the tax collector one piece of candy for possessing each of the following items:</dc:title>
  <dc:creator>Rebecca A. Jones</dc:creator>
  <cp:lastModifiedBy>rjones9</cp:lastModifiedBy>
  <cp:revision>94</cp:revision>
  <dcterms:created xsi:type="dcterms:W3CDTF">2009-03-31T16:26:30Z</dcterms:created>
  <dcterms:modified xsi:type="dcterms:W3CDTF">2014-10-31T12:30:34Z</dcterms:modified>
</cp:coreProperties>
</file>